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30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5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AD4ADA-D4B2-4EAC-B7A8-2C6CCB8AFB31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F8C9A8-6D82-4E25-9B54-A5E675CADA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708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879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829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71057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8817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1627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265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3992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67281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6311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96521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276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6809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147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240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811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6656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4000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6908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594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17196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77768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3448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8841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264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343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956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62584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95703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55054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3319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982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4669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09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34205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5478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04589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2986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0413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14028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915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5269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012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377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4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38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552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695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7626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968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5896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709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286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5194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2852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02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5715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4F027B-2A5C-4E6C-B561-AA59BB84356D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66813-BF02-498F-AB6A-1059FDECF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554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9600" dirty="0" smtClean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데이터베이스</a:t>
            </a:r>
            <a:endParaRPr lang="ko-KR" altLang="en-US" sz="9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56080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700808"/>
            <a:ext cx="5940152" cy="43952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Custom </a:t>
            </a:r>
            <a:r>
              <a:rPr lang="ko-KR" altLang="en-US" dirty="0"/>
              <a:t>타입으로 설치</a:t>
            </a:r>
          </a:p>
        </p:txBody>
      </p:sp>
      <p:sp>
        <p:nvSpPr>
          <p:cNvPr id="5" name="타원 4"/>
          <p:cNvSpPr/>
          <p:nvPr/>
        </p:nvSpPr>
        <p:spPr>
          <a:xfrm>
            <a:off x="4617280" y="4797152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633505" y="4581129"/>
            <a:ext cx="28537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실습용 설치를 위해 </a:t>
            </a:r>
            <a:r>
              <a:rPr lang="en-US" altLang="ko-KR" sz="1400" dirty="0"/>
              <a:t>Custom </a:t>
            </a:r>
            <a:r>
              <a:rPr lang="ko-KR" altLang="en-US" sz="1400" dirty="0"/>
              <a:t>선택</a:t>
            </a:r>
          </a:p>
        </p:txBody>
      </p:sp>
      <p:cxnSp>
        <p:nvCxnSpPr>
          <p:cNvPr id="8" name="구부러진 연결선 7"/>
          <p:cNvCxnSpPr>
            <a:stCxn id="6" idx="1"/>
            <a:endCxn id="5" idx="6"/>
          </p:cNvCxnSpPr>
          <p:nvPr/>
        </p:nvCxnSpPr>
        <p:spPr>
          <a:xfrm rot="10800000" flipV="1">
            <a:off x="5409368" y="4735017"/>
            <a:ext cx="1224136" cy="20615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7830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설치 항목 선택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556792"/>
            <a:ext cx="6480720" cy="47952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타원 5"/>
          <p:cNvSpPr/>
          <p:nvPr/>
        </p:nvSpPr>
        <p:spPr>
          <a:xfrm>
            <a:off x="6544927" y="3011178"/>
            <a:ext cx="2054474" cy="8217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009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484785"/>
            <a:ext cx="6518349" cy="482311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dirty="0"/>
              <a:t>MySQL </a:t>
            </a:r>
            <a:r>
              <a:rPr lang="ko-KR" altLang="en-US" dirty="0"/>
              <a:t>서버 설정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48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서버의 루트 계정 암호 설정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7" y="1412776"/>
            <a:ext cx="6811889" cy="5040312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9654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서버를 윈도우 서비스로 등록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14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656" y="1484784"/>
            <a:ext cx="6300192" cy="466169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타원 5"/>
          <p:cNvSpPr/>
          <p:nvPr/>
        </p:nvSpPr>
        <p:spPr>
          <a:xfrm>
            <a:off x="4871864" y="2924944"/>
            <a:ext cx="2054474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43687" y="3275112"/>
            <a:ext cx="263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수동으로 서버 시작시킴</a:t>
            </a:r>
          </a:p>
        </p:txBody>
      </p:sp>
      <p:cxnSp>
        <p:nvCxnSpPr>
          <p:cNvPr id="8" name="구부러진 연결선 7"/>
          <p:cNvCxnSpPr>
            <a:stCxn id="7" idx="1"/>
          </p:cNvCxnSpPr>
          <p:nvPr/>
        </p:nvCxnSpPr>
        <p:spPr>
          <a:xfrm rot="10800000">
            <a:off x="6926342" y="3212976"/>
            <a:ext cx="317347" cy="21602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2979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8208"/>
            <a:ext cx="10515600" cy="1325563"/>
          </a:xfrm>
        </p:spPr>
        <p:txBody>
          <a:bodyPr/>
          <a:lstStyle/>
          <a:p>
            <a:r>
              <a:rPr lang="ko-KR" altLang="en-US" dirty="0"/>
              <a:t>설정 적용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412776"/>
            <a:ext cx="6811889" cy="5040312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15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7599564" y="6008037"/>
            <a:ext cx="1029827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313966" y="5350093"/>
            <a:ext cx="26308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Execute </a:t>
            </a:r>
            <a:r>
              <a:rPr lang="ko-KR" altLang="en-US" sz="1400" dirty="0"/>
              <a:t>클릭하여 설정 적용</a:t>
            </a:r>
          </a:p>
        </p:txBody>
      </p:sp>
      <p:cxnSp>
        <p:nvCxnSpPr>
          <p:cNvPr id="8" name="구부러진 연결선 7"/>
          <p:cNvCxnSpPr/>
          <p:nvPr/>
        </p:nvCxnSpPr>
        <p:spPr>
          <a:xfrm rot="10800000" flipV="1">
            <a:off x="8112224" y="5657869"/>
            <a:ext cx="517168" cy="35016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87970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설치 완료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1556793"/>
            <a:ext cx="6518350" cy="4823113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71653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/>
              <a:t>MySQL Workbench</a:t>
            </a:r>
            <a:r>
              <a:rPr lang="ko-KR" altLang="en-US" sz="3200" dirty="0"/>
              <a:t>를 이용한 </a:t>
            </a:r>
            <a:r>
              <a:rPr lang="en-US" altLang="ko-KR" sz="3200" dirty="0"/>
              <a:t/>
            </a:r>
            <a:br>
              <a:rPr lang="en-US" altLang="ko-KR" sz="3200" dirty="0"/>
            </a:br>
            <a:r>
              <a:rPr lang="ko-KR" altLang="en-US" sz="3200" dirty="0"/>
              <a:t>데이터베이스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97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838200" y="496"/>
            <a:ext cx="10515600" cy="1325563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 실행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838200" y="1180407"/>
            <a:ext cx="10515600" cy="4996556"/>
          </a:xfrm>
        </p:spPr>
        <p:txBody>
          <a:bodyPr/>
          <a:lstStyle/>
          <a:p>
            <a:r>
              <a:rPr lang="en-US" altLang="ko-KR" dirty="0"/>
              <a:t>MySQL </a:t>
            </a:r>
            <a:r>
              <a:rPr lang="ko-KR" altLang="en-US" dirty="0"/>
              <a:t>서버를 윈도우 서비스로 설정하고</a:t>
            </a:r>
            <a:r>
              <a:rPr lang="en-US" altLang="ko-KR" dirty="0"/>
              <a:t>, '</a:t>
            </a:r>
            <a:r>
              <a:rPr lang="ko-KR" altLang="en-US" dirty="0"/>
              <a:t>수동으로 시작</a:t>
            </a:r>
            <a:r>
              <a:rPr lang="en-US" altLang="ko-KR" dirty="0"/>
              <a:t>'</a:t>
            </a:r>
            <a:r>
              <a:rPr lang="ko-KR" altLang="en-US" dirty="0"/>
              <a:t>시키도록 지정하였기 때문에</a:t>
            </a:r>
            <a:r>
              <a:rPr lang="en-US" altLang="ko-KR" dirty="0"/>
              <a:t>, MySQL </a:t>
            </a:r>
            <a:r>
              <a:rPr lang="ko-KR" altLang="en-US" dirty="0"/>
              <a:t>서버가 실행되게 하려면 작업 관리자에서 서비스를 시작시켜야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2780928"/>
            <a:ext cx="5904656" cy="358471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타원 7"/>
          <p:cNvSpPr/>
          <p:nvPr/>
        </p:nvSpPr>
        <p:spPr>
          <a:xfrm>
            <a:off x="2711624" y="4365104"/>
            <a:ext cx="518457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238488" y="5968438"/>
            <a:ext cx="2630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latin typeface="YDVYMjOStd12"/>
              </a:rPr>
              <a:t>실행 중</a:t>
            </a:r>
            <a:r>
              <a:rPr lang="en-US" altLang="ko-KR" sz="1200" dirty="0">
                <a:latin typeface="Consolas" panose="020B0609020204030204" pitchFamily="49" charset="0"/>
              </a:rPr>
              <a:t>'</a:t>
            </a:r>
            <a:r>
              <a:rPr lang="ko-KR" altLang="en-US" sz="1400" dirty="0">
                <a:latin typeface="YDVYMjOStd12"/>
              </a:rPr>
              <a:t>으로 바꾸어 </a:t>
            </a:r>
            <a:r>
              <a:rPr lang="en-US" altLang="ko-KR" sz="1200" dirty="0">
                <a:latin typeface="Consolas" panose="020B0609020204030204" pitchFamily="49" charset="0"/>
              </a:rPr>
              <a:t>MySQL </a:t>
            </a:r>
            <a:r>
              <a:rPr lang="ko-KR" altLang="en-US" sz="1400" dirty="0">
                <a:latin typeface="YDVYMjOStd12"/>
              </a:rPr>
              <a:t>서버의 서비스 시작 시킴</a:t>
            </a:r>
            <a:endParaRPr lang="ko-KR" altLang="en-US" sz="1400" dirty="0"/>
          </a:p>
        </p:txBody>
      </p:sp>
      <p:cxnSp>
        <p:nvCxnSpPr>
          <p:cNvPr id="12" name="구부러진 연결선 11"/>
          <p:cNvCxnSpPr>
            <a:endCxn id="8" idx="6"/>
          </p:cNvCxnSpPr>
          <p:nvPr/>
        </p:nvCxnSpPr>
        <p:spPr>
          <a:xfrm rot="16200000" flipV="1">
            <a:off x="7557245" y="4956087"/>
            <a:ext cx="1335622" cy="65771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119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26901"/>
            <a:ext cx="10515600" cy="1325563"/>
          </a:xfrm>
        </p:spPr>
        <p:txBody>
          <a:bodyPr/>
          <a:lstStyle/>
          <a:p>
            <a:r>
              <a:rPr lang="ko-KR" altLang="en-US" dirty="0"/>
              <a:t>서버 접속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45319"/>
            <a:ext cx="10515600" cy="4351338"/>
          </a:xfrm>
        </p:spPr>
        <p:txBody>
          <a:bodyPr/>
          <a:lstStyle/>
          <a:p>
            <a:r>
              <a:rPr lang="en-US" altLang="ko-KR" dirty="0"/>
              <a:t>MySQL Workbench</a:t>
            </a:r>
            <a:r>
              <a:rPr lang="ko-KR" altLang="en-US" dirty="0"/>
              <a:t>의 실행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16" y="2204865"/>
            <a:ext cx="6588224" cy="346613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타원 5"/>
          <p:cNvSpPr/>
          <p:nvPr/>
        </p:nvSpPr>
        <p:spPr>
          <a:xfrm>
            <a:off x="3215680" y="3068960"/>
            <a:ext cx="122413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407333" y="4631640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latin typeface="Consolas" panose="020B0609020204030204" pitchFamily="49" charset="0"/>
              </a:rPr>
              <a:t>클릭하여 접속</a:t>
            </a:r>
            <a:endParaRPr lang="ko-KR" altLang="en-US" sz="1400" dirty="0"/>
          </a:p>
        </p:txBody>
      </p:sp>
      <p:cxnSp>
        <p:nvCxnSpPr>
          <p:cNvPr id="8" name="구부러진 연결선 7"/>
          <p:cNvCxnSpPr>
            <a:stCxn id="7" idx="0"/>
            <a:endCxn id="6" idx="6"/>
          </p:cNvCxnSpPr>
          <p:nvPr/>
        </p:nvCxnSpPr>
        <p:spPr>
          <a:xfrm rot="16200000" flipV="1">
            <a:off x="4146293" y="3614514"/>
            <a:ext cx="1310651" cy="72360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764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데이터베이스의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5141" y="1119043"/>
            <a:ext cx="11471563" cy="4351338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데이터베이스 </a:t>
            </a:r>
            <a:endParaRPr lang="en-US" altLang="ko-KR" dirty="0"/>
          </a:p>
          <a:p>
            <a:pPr lvl="1"/>
            <a:r>
              <a:rPr lang="ko-KR" altLang="en-US" dirty="0"/>
              <a:t>여러 응용 시스템들의 통합된 정보들을 저장하여 운영할 수 있는 공용 데이터들의 집합</a:t>
            </a:r>
            <a:endParaRPr lang="en-US" altLang="ko-KR" dirty="0"/>
          </a:p>
          <a:p>
            <a:pPr lvl="1"/>
            <a:r>
              <a:rPr lang="ko-KR" altLang="en-US" dirty="0"/>
              <a:t>데이터의 저장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갱신을 효율적으로 수행할 수 있도록 데이터를 고도로 조직화하여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en-US" altLang="ko-KR" dirty="0"/>
              <a:t>DBMS</a:t>
            </a:r>
          </a:p>
          <a:p>
            <a:pPr lvl="1"/>
            <a:r>
              <a:rPr lang="ko-KR" altLang="en-US" dirty="0"/>
              <a:t>데이터베이스 관리 시스템</a:t>
            </a:r>
            <a:r>
              <a:rPr lang="en-US" altLang="ko-KR" dirty="0"/>
              <a:t>(</a:t>
            </a:r>
            <a:r>
              <a:rPr lang="en-US" altLang="ko-KR" dirty="0" err="1"/>
              <a:t>DataBase</a:t>
            </a:r>
            <a:r>
              <a:rPr lang="en-US" altLang="ko-KR" dirty="0"/>
              <a:t> Management System)</a:t>
            </a:r>
          </a:p>
          <a:p>
            <a:pPr lvl="2"/>
            <a:r>
              <a:rPr lang="ko-KR" altLang="en-US" dirty="0" err="1"/>
              <a:t>오라클</a:t>
            </a:r>
            <a:r>
              <a:rPr lang="en-US" altLang="ko-KR" dirty="0"/>
              <a:t>(Oracle), </a:t>
            </a:r>
            <a:r>
              <a:rPr lang="ko-KR" altLang="en-US" dirty="0"/>
              <a:t>마이크로소프트의 </a:t>
            </a:r>
            <a:r>
              <a:rPr lang="en-US" altLang="ko-KR" dirty="0"/>
              <a:t>SQL Server, </a:t>
            </a:r>
            <a:r>
              <a:rPr lang="en-US" altLang="ko-KR" dirty="0" err="1"/>
              <a:t>MySQL</a:t>
            </a:r>
            <a:r>
              <a:rPr lang="en-US" altLang="ko-KR" dirty="0"/>
              <a:t>, IBM</a:t>
            </a:r>
            <a:r>
              <a:rPr lang="ko-KR" altLang="en-US" dirty="0"/>
              <a:t>의 </a:t>
            </a:r>
            <a:r>
              <a:rPr lang="en-US" altLang="ko-KR" dirty="0"/>
              <a:t>DB2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r>
              <a:rPr lang="ko-KR" altLang="en-US" dirty="0"/>
              <a:t>데이터베이스 종류</a:t>
            </a:r>
            <a:endParaRPr lang="en-US" altLang="ko-KR" dirty="0"/>
          </a:p>
          <a:p>
            <a:pPr lvl="1"/>
            <a:r>
              <a:rPr lang="ko-KR" altLang="en-US" dirty="0" err="1"/>
              <a:t>관계형</a:t>
            </a:r>
            <a:r>
              <a:rPr lang="ko-KR" altLang="en-US" dirty="0"/>
              <a:t> 데이터베이스</a:t>
            </a:r>
            <a:endParaRPr lang="en-US" altLang="ko-KR" dirty="0"/>
          </a:p>
          <a:p>
            <a:pPr lvl="2"/>
            <a:r>
              <a:rPr lang="ko-KR" altLang="en-US" dirty="0"/>
              <a:t>키</a:t>
            </a:r>
            <a:r>
              <a:rPr lang="en-US" altLang="ko-KR" dirty="0"/>
              <a:t>(key)</a:t>
            </a:r>
            <a:r>
              <a:rPr lang="ko-KR" altLang="en-US" dirty="0"/>
              <a:t>와 값</a:t>
            </a:r>
            <a:r>
              <a:rPr lang="en-US" altLang="ko-KR" dirty="0"/>
              <a:t>(value)</a:t>
            </a:r>
            <a:r>
              <a:rPr lang="ko-KR" altLang="en-US" dirty="0"/>
              <a:t>들의 관계를 테이블로 표현한 데이터베이스 모델</a:t>
            </a:r>
            <a:endParaRPr lang="en-US" altLang="ko-KR" dirty="0"/>
          </a:p>
          <a:p>
            <a:pPr lvl="2"/>
            <a:r>
              <a:rPr lang="ko-KR" altLang="en-US" dirty="0"/>
              <a:t>키는</a:t>
            </a:r>
            <a:r>
              <a:rPr lang="en-US" altLang="ko-KR" dirty="0"/>
              <a:t> </a:t>
            </a:r>
            <a:r>
              <a:rPr lang="ko-KR" altLang="en-US" dirty="0"/>
              <a:t>테이블의 열</a:t>
            </a:r>
            <a:r>
              <a:rPr lang="en-US" altLang="ko-KR" dirty="0"/>
              <a:t>(column)</a:t>
            </a:r>
            <a:r>
              <a:rPr lang="ko-KR" altLang="en-US" dirty="0"/>
              <a:t>이 되며 테이블의 행</a:t>
            </a:r>
            <a:r>
              <a:rPr lang="en-US" altLang="ko-KR" dirty="0"/>
              <a:t>(row)</a:t>
            </a:r>
            <a:r>
              <a:rPr lang="ko-KR" altLang="en-US" dirty="0"/>
              <a:t>은 하나의 레코드</a:t>
            </a:r>
            <a:r>
              <a:rPr lang="en-US" altLang="ko-KR" dirty="0"/>
              <a:t>(record)</a:t>
            </a:r>
            <a:r>
              <a:rPr lang="ko-KR" altLang="en-US" dirty="0"/>
              <a:t>를 표현</a:t>
            </a:r>
            <a:endParaRPr lang="en-US" altLang="ko-KR" dirty="0"/>
          </a:p>
          <a:p>
            <a:pPr lvl="2"/>
            <a:r>
              <a:rPr lang="ko-KR" altLang="en-US" dirty="0"/>
              <a:t>현재 사용되는 대부분의 데이터베이스는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 </a:t>
            </a:r>
            <a:endParaRPr lang="en-US" altLang="ko-KR" dirty="0"/>
          </a:p>
          <a:p>
            <a:pPr lvl="1"/>
            <a:r>
              <a:rPr lang="ko-KR" altLang="en-US" dirty="0"/>
              <a:t>객체 지향 데이터베이스</a:t>
            </a:r>
            <a:endParaRPr lang="en-US" altLang="ko-KR" dirty="0"/>
          </a:p>
          <a:p>
            <a:pPr lvl="2"/>
            <a:r>
              <a:rPr lang="ko-KR" altLang="en-US" dirty="0"/>
              <a:t>객체 지향 프로그래밍에 쓰이는 것으로</a:t>
            </a:r>
            <a:r>
              <a:rPr lang="en-US" altLang="ko-KR" dirty="0"/>
              <a:t>, </a:t>
            </a:r>
            <a:r>
              <a:rPr lang="ko-KR" altLang="en-US" dirty="0"/>
              <a:t>정보를 객체의 형태로 표현하는 데이터베이스 모델</a:t>
            </a:r>
            <a:endParaRPr lang="en-US" altLang="ko-KR" dirty="0"/>
          </a:p>
          <a:p>
            <a:pPr lvl="2"/>
            <a:r>
              <a:rPr lang="ko-KR" altLang="en-US" dirty="0"/>
              <a:t>오브젝트 데이터베이스</a:t>
            </a:r>
            <a:r>
              <a:rPr lang="en-US" altLang="ko-KR" dirty="0"/>
              <a:t>(object database)</a:t>
            </a:r>
            <a:r>
              <a:rPr lang="ko-KR" altLang="en-US" dirty="0"/>
              <a:t>라고도 부른다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324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5720"/>
            <a:ext cx="10515600" cy="1325563"/>
          </a:xfrm>
        </p:spPr>
        <p:txBody>
          <a:bodyPr/>
          <a:lstStyle/>
          <a:p>
            <a:r>
              <a:rPr lang="ko-KR" altLang="en-US" dirty="0"/>
              <a:t>스키마 생성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75" y="1712457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836547" y="2132856"/>
            <a:ext cx="36004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223793" y="1329121"/>
            <a:ext cx="2163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Consolas" panose="020B0609020204030204" pitchFamily="49" charset="0"/>
              </a:rPr>
              <a:t>클릭하여 스키마 생성</a:t>
            </a:r>
            <a:endParaRPr lang="ko-KR" altLang="en-US" sz="1400" dirty="0"/>
          </a:p>
        </p:txBody>
      </p:sp>
      <p:cxnSp>
        <p:nvCxnSpPr>
          <p:cNvPr id="8" name="구부러진 연결선 7"/>
          <p:cNvCxnSpPr>
            <a:stCxn id="7" idx="1"/>
            <a:endCxn id="6" idx="6"/>
          </p:cNvCxnSpPr>
          <p:nvPr/>
        </p:nvCxnSpPr>
        <p:spPr>
          <a:xfrm rot="10800000" flipV="1">
            <a:off x="3196589" y="1467620"/>
            <a:ext cx="1027205" cy="88126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/>
          <p:cNvSpPr/>
          <p:nvPr/>
        </p:nvSpPr>
        <p:spPr>
          <a:xfrm>
            <a:off x="4655840" y="2492896"/>
            <a:ext cx="64807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655840" y="2996952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7345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1276"/>
            <a:ext cx="10515600" cy="1325563"/>
          </a:xfrm>
        </p:spPr>
        <p:txBody>
          <a:bodyPr/>
          <a:lstStyle/>
          <a:p>
            <a:r>
              <a:rPr lang="ko-KR" altLang="en-US" dirty="0"/>
              <a:t>스키마 생성 화면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75" y="1712457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2170637" y="285293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832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테이블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48296" y="1202170"/>
            <a:ext cx="10515600" cy="4351338"/>
          </a:xfrm>
        </p:spPr>
        <p:txBody>
          <a:bodyPr/>
          <a:lstStyle/>
          <a:p>
            <a:r>
              <a:rPr lang="ko-KR" altLang="en-US" dirty="0"/>
              <a:t>데이터 저장을 위해 테이블을 생성</a:t>
            </a:r>
            <a:endParaRPr lang="en-US" altLang="ko-KR" dirty="0"/>
          </a:p>
          <a:p>
            <a:r>
              <a:rPr lang="ko-KR" altLang="en-US" dirty="0"/>
              <a:t>다음과 같은 구조의 </a:t>
            </a:r>
            <a:r>
              <a:rPr lang="en-US" altLang="ko-KR" dirty="0"/>
              <a:t>student </a:t>
            </a:r>
            <a:r>
              <a:rPr lang="ko-KR" altLang="en-US" dirty="0"/>
              <a:t>테이블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name</a:t>
            </a:r>
            <a:r>
              <a:rPr lang="ko-KR" altLang="en-US" dirty="0"/>
              <a:t>은 </a:t>
            </a:r>
            <a:r>
              <a:rPr lang="en-US" altLang="ko-KR" dirty="0" err="1"/>
              <a:t>varchar</a:t>
            </a:r>
            <a:r>
              <a:rPr lang="en-US" altLang="ko-KR" dirty="0"/>
              <a:t> </a:t>
            </a:r>
            <a:r>
              <a:rPr lang="ko-KR" altLang="en-US" dirty="0"/>
              <a:t>타입으로 </a:t>
            </a:r>
            <a:r>
              <a:rPr lang="en-US" altLang="ko-KR" dirty="0"/>
              <a:t>10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dept</a:t>
            </a:r>
            <a:r>
              <a:rPr lang="ko-KR" altLang="en-US" dirty="0"/>
              <a:t>는 </a:t>
            </a:r>
            <a:r>
              <a:rPr lang="en-US" altLang="ko-KR" dirty="0" err="1"/>
              <a:t>varchar</a:t>
            </a:r>
            <a:r>
              <a:rPr lang="en-US" altLang="ko-KR" dirty="0"/>
              <a:t> </a:t>
            </a:r>
            <a:r>
              <a:rPr lang="ko-KR" altLang="en-US" dirty="0"/>
              <a:t>타입으로 </a:t>
            </a:r>
            <a:r>
              <a:rPr lang="en-US" altLang="ko-KR" dirty="0"/>
              <a:t>20</a:t>
            </a:r>
            <a:r>
              <a:rPr lang="ko-KR" altLang="en-US" dirty="0"/>
              <a:t>자</a:t>
            </a:r>
            <a:endParaRPr lang="en-US" altLang="ko-KR" dirty="0"/>
          </a:p>
          <a:p>
            <a:pPr lvl="1"/>
            <a:r>
              <a:rPr lang="en-US" altLang="ko-KR" dirty="0"/>
              <a:t>id</a:t>
            </a:r>
            <a:r>
              <a:rPr lang="ko-KR" altLang="en-US" dirty="0"/>
              <a:t>은 </a:t>
            </a:r>
            <a:r>
              <a:rPr lang="en-US" altLang="ko-KR" dirty="0"/>
              <a:t>char </a:t>
            </a:r>
            <a:r>
              <a:rPr lang="ko-KR" altLang="en-US" dirty="0"/>
              <a:t>타입으로 </a:t>
            </a:r>
            <a:r>
              <a:rPr lang="en-US" altLang="ko-KR" dirty="0"/>
              <a:t>7</a:t>
            </a:r>
            <a:r>
              <a:rPr lang="ko-KR" altLang="en-US" dirty="0"/>
              <a:t>자</a:t>
            </a:r>
            <a:endParaRPr lang="en-US" altLang="ko-KR" dirty="0"/>
          </a:p>
          <a:p>
            <a:r>
              <a:rPr lang="ko-KR" altLang="en-US" dirty="0"/>
              <a:t>저장할 데이터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5601" y="2348880"/>
            <a:ext cx="6201991" cy="75269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876" y="5083132"/>
            <a:ext cx="6097438" cy="129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635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테이블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36648" y="1285860"/>
            <a:ext cx="8153400" cy="5455508"/>
          </a:xfrm>
        </p:spPr>
        <p:txBody>
          <a:bodyPr>
            <a:normAutofit/>
          </a:bodyPr>
          <a:lstStyle/>
          <a:p>
            <a:r>
              <a:rPr lang="ko-KR" altLang="en-US" dirty="0"/>
              <a:t>테이블 생성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624" y="1882848"/>
            <a:ext cx="6620880" cy="3490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타원 6"/>
          <p:cNvSpPr/>
          <p:nvPr/>
        </p:nvSpPr>
        <p:spPr>
          <a:xfrm>
            <a:off x="3791744" y="3251000"/>
            <a:ext cx="2592288" cy="72008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655840" y="2602928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8377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테이블 생성 결과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95A9052-AD4E-49D7-AA02-54CB2907CF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313" y="1772817"/>
            <a:ext cx="8683374" cy="457766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063552" y="3140968"/>
            <a:ext cx="1080120" cy="10801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904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레코드 추가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92715"/>
            <a:ext cx="10515600" cy="4351338"/>
          </a:xfrm>
        </p:spPr>
        <p:txBody>
          <a:bodyPr>
            <a:normAutofit/>
          </a:bodyPr>
          <a:lstStyle/>
          <a:p>
            <a:r>
              <a:rPr lang="ko-KR" altLang="en-US" dirty="0"/>
              <a:t>테이블에는 레코드 단위로 데이터 추가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insert into student (name, </a:t>
            </a:r>
            <a:r>
              <a:rPr lang="en-US" altLang="ko-KR" dirty="0" err="1"/>
              <a:t>dept</a:t>
            </a:r>
            <a:r>
              <a:rPr lang="en-US" altLang="ko-KR" dirty="0"/>
              <a:t>, id) values ('</a:t>
            </a:r>
            <a:r>
              <a:rPr lang="ko-KR" altLang="en-US" dirty="0"/>
              <a:t>김철수</a:t>
            </a:r>
            <a:r>
              <a:rPr lang="en-US" altLang="ko-KR" dirty="0"/>
              <a:t>','</a:t>
            </a:r>
            <a:r>
              <a:rPr lang="ko-KR" altLang="en-US" dirty="0"/>
              <a:t>컴퓨터시스템</a:t>
            </a:r>
            <a:r>
              <a:rPr lang="en-US" altLang="ko-KR" dirty="0"/>
              <a:t>','1091011');</a:t>
            </a:r>
          </a:p>
          <a:p>
            <a:pPr lvl="2"/>
            <a:r>
              <a:rPr lang="en-US" altLang="ko-KR" dirty="0"/>
              <a:t>insert into </a:t>
            </a:r>
            <a:r>
              <a:rPr lang="ko-KR" altLang="en-US" dirty="0"/>
              <a:t>다음에 테이블 이름 지정</a:t>
            </a:r>
          </a:p>
          <a:p>
            <a:pPr lvl="2"/>
            <a:r>
              <a:rPr lang="ko-KR" altLang="en-US" dirty="0"/>
              <a:t>테이블 이름 다음 괄호 안에 열 이름을 콤마로 구분하여 나열</a:t>
            </a:r>
          </a:p>
          <a:p>
            <a:pPr lvl="2"/>
            <a:r>
              <a:rPr lang="en-US" altLang="ko-KR" dirty="0"/>
              <a:t>values </a:t>
            </a:r>
            <a:r>
              <a:rPr lang="ko-KR" altLang="en-US" dirty="0"/>
              <a:t>다음 괄호 안에 열의 값들을 콤마로 구분하여 나열</a:t>
            </a:r>
          </a:p>
          <a:p>
            <a:pPr lvl="2"/>
            <a:r>
              <a:rPr lang="ko-KR" altLang="en-US" dirty="0"/>
              <a:t>문자 타입의 데이터는 단일 인용 부호로 묶어서 표시함에 유의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0481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레코드 추가 사례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75" y="1712457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151784" y="2636912"/>
            <a:ext cx="28803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735960" y="1373902"/>
            <a:ext cx="2175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클릭하여 </a:t>
            </a:r>
            <a:r>
              <a:rPr lang="ko-KR" altLang="en-US" sz="1600" dirty="0" err="1"/>
              <a:t>쿼리문</a:t>
            </a:r>
            <a:r>
              <a:rPr lang="ko-KR" altLang="en-US" sz="1600" dirty="0"/>
              <a:t> 실행</a:t>
            </a:r>
          </a:p>
        </p:txBody>
      </p:sp>
      <p:cxnSp>
        <p:nvCxnSpPr>
          <p:cNvPr id="8" name="구부러진 연결선 7"/>
          <p:cNvCxnSpPr>
            <a:stCxn id="7" idx="1"/>
          </p:cNvCxnSpPr>
          <p:nvPr/>
        </p:nvCxnSpPr>
        <p:spPr>
          <a:xfrm rot="10800000" flipV="1">
            <a:off x="4367808" y="1543179"/>
            <a:ext cx="1368152" cy="1165741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048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검색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5229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select</a:t>
            </a:r>
            <a:r>
              <a:rPr lang="ko-KR" altLang="en-US" dirty="0"/>
              <a:t>문으로 테이블 내의 데이터 검색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select name, </a:t>
            </a:r>
            <a:r>
              <a:rPr lang="en-US" altLang="ko-KR" dirty="0" err="1"/>
              <a:t>dept</a:t>
            </a:r>
            <a:r>
              <a:rPr lang="en-US" altLang="ko-KR" dirty="0"/>
              <a:t>, id from student where </a:t>
            </a:r>
            <a:r>
              <a:rPr lang="en-US" altLang="ko-KR" dirty="0" err="1"/>
              <a:t>dept</a:t>
            </a:r>
            <a:r>
              <a:rPr lang="en-US" altLang="ko-KR" dirty="0"/>
              <a:t>='</a:t>
            </a:r>
            <a:r>
              <a:rPr lang="ko-KR" altLang="en-US" dirty="0"/>
              <a:t>컴퓨터공학</a:t>
            </a:r>
            <a:r>
              <a:rPr lang="en-US" altLang="ko-KR" dirty="0"/>
              <a:t>';</a:t>
            </a:r>
          </a:p>
          <a:p>
            <a:pPr lvl="2"/>
            <a:r>
              <a:rPr lang="en-US" altLang="ko-KR" dirty="0"/>
              <a:t>select </a:t>
            </a:r>
            <a:r>
              <a:rPr lang="ko-KR" altLang="en-US" dirty="0"/>
              <a:t>다음에는 데이터를 추출할 열 이름을 콤마로 분리하여 나열</a:t>
            </a:r>
          </a:p>
          <a:p>
            <a:pPr lvl="2"/>
            <a:r>
              <a:rPr lang="ko-KR" altLang="en-US" dirty="0"/>
              <a:t>모든 열에 대해 데이터를 추출할 때는 *</a:t>
            </a:r>
            <a:r>
              <a:rPr lang="ko-KR" altLang="en-US" dirty="0" err="1"/>
              <a:t>를</a:t>
            </a:r>
            <a:r>
              <a:rPr lang="ko-KR" altLang="en-US" dirty="0"/>
              <a:t> 열 이름 대신 사용</a:t>
            </a:r>
          </a:p>
          <a:p>
            <a:pPr lvl="2"/>
            <a:r>
              <a:rPr lang="en-US" altLang="ko-KR" dirty="0"/>
              <a:t>from </a:t>
            </a:r>
            <a:r>
              <a:rPr lang="ko-KR" altLang="en-US" dirty="0"/>
              <a:t>다음에 테이블 이름을 지정</a:t>
            </a:r>
          </a:p>
          <a:p>
            <a:pPr lvl="2"/>
            <a:r>
              <a:rPr lang="en-US" altLang="ko-KR" dirty="0"/>
              <a:t>where </a:t>
            </a:r>
            <a:r>
              <a:rPr lang="ko-KR" altLang="en-US" dirty="0"/>
              <a:t>다음에 검색 조건 지정</a:t>
            </a:r>
            <a:r>
              <a:rPr lang="en-US" altLang="ko-KR" dirty="0"/>
              <a:t>. </a:t>
            </a:r>
            <a:r>
              <a:rPr lang="ko-KR" altLang="en-US" dirty="0"/>
              <a:t>위의 예에서 </a:t>
            </a:r>
            <a:r>
              <a:rPr lang="en-US" altLang="ko-KR" dirty="0" err="1"/>
              <a:t>dept</a:t>
            </a:r>
            <a:r>
              <a:rPr lang="en-US" altLang="ko-KR" dirty="0"/>
              <a:t> </a:t>
            </a:r>
            <a:r>
              <a:rPr lang="ko-KR" altLang="en-US" dirty="0"/>
              <a:t>값이‘컴퓨터공학’인 레코드 검색</a:t>
            </a:r>
          </a:p>
          <a:p>
            <a:pPr lvl="2"/>
            <a:r>
              <a:rPr lang="en-US" altLang="ko-KR" dirty="0"/>
              <a:t>where</a:t>
            </a:r>
            <a:r>
              <a:rPr lang="ko-KR" altLang="en-US" dirty="0"/>
              <a:t>는 생략 가능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0214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1276"/>
            <a:ext cx="10515600" cy="1325563"/>
          </a:xfrm>
        </p:spPr>
        <p:txBody>
          <a:bodyPr/>
          <a:lstStyle/>
          <a:p>
            <a:r>
              <a:rPr lang="en-US" altLang="ko-KR" dirty="0"/>
              <a:t>select </a:t>
            </a:r>
            <a:r>
              <a:rPr lang="ko-KR" altLang="en-US" dirty="0"/>
              <a:t>명령을 이용한 데이터 검색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75" y="1712457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499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수정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85545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update</a:t>
            </a:r>
            <a:r>
              <a:rPr lang="ko-KR" altLang="en-US" dirty="0"/>
              <a:t>문을 이용하여 데이터 수정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update student set </a:t>
            </a:r>
            <a:r>
              <a:rPr lang="en-US" altLang="ko-KR" dirty="0" err="1"/>
              <a:t>dept</a:t>
            </a:r>
            <a:r>
              <a:rPr lang="en-US" altLang="ko-KR" dirty="0"/>
              <a:t>='</a:t>
            </a:r>
            <a:r>
              <a:rPr lang="ko-KR" altLang="en-US" dirty="0"/>
              <a:t>컴퓨터공학</a:t>
            </a:r>
            <a:r>
              <a:rPr lang="en-US" altLang="ko-KR" dirty="0"/>
              <a:t>' where name='</a:t>
            </a:r>
            <a:r>
              <a:rPr lang="ko-KR" altLang="en-US" dirty="0"/>
              <a:t>최고봉</a:t>
            </a:r>
            <a:r>
              <a:rPr lang="en-US" altLang="ko-KR" dirty="0"/>
              <a:t>';</a:t>
            </a:r>
          </a:p>
          <a:p>
            <a:pPr lvl="2"/>
            <a:r>
              <a:rPr lang="en-US" altLang="ko-KR" dirty="0"/>
              <a:t>update </a:t>
            </a:r>
            <a:r>
              <a:rPr lang="ko-KR" altLang="en-US" dirty="0"/>
              <a:t>다음에는 테이블 이름 지정</a:t>
            </a:r>
          </a:p>
          <a:p>
            <a:pPr lvl="2"/>
            <a:r>
              <a:rPr lang="en-US" altLang="ko-KR" dirty="0"/>
              <a:t>set </a:t>
            </a:r>
            <a:r>
              <a:rPr lang="ko-KR" altLang="en-US" dirty="0"/>
              <a:t>다음에 수정할 열의 이름과 값을 콤마로 분리하여 나열</a:t>
            </a:r>
          </a:p>
          <a:p>
            <a:pPr lvl="2"/>
            <a:r>
              <a:rPr lang="en-US" altLang="ko-KR" dirty="0"/>
              <a:t>where </a:t>
            </a:r>
            <a:r>
              <a:rPr lang="ko-KR" altLang="en-US" dirty="0"/>
              <a:t>다음에는 검색 조건을 지정</a:t>
            </a:r>
            <a:r>
              <a:rPr lang="en-US" altLang="ko-KR" dirty="0"/>
              <a:t>. </a:t>
            </a:r>
            <a:r>
              <a:rPr lang="ko-KR" altLang="en-US" dirty="0"/>
              <a:t>위의 예에서는 </a:t>
            </a:r>
            <a:r>
              <a:rPr lang="en-US" altLang="ko-KR" dirty="0"/>
              <a:t>name </a:t>
            </a:r>
            <a:r>
              <a:rPr lang="ko-KR" altLang="en-US" dirty="0"/>
              <a:t>값이‘최고봉’인 레코드의 데이터 수정</a:t>
            </a:r>
          </a:p>
          <a:p>
            <a:pPr lvl="2"/>
            <a:r>
              <a:rPr lang="en-US" altLang="ko-KR" dirty="0"/>
              <a:t>where</a:t>
            </a:r>
            <a:r>
              <a:rPr lang="ko-KR" altLang="en-US" dirty="0"/>
              <a:t>는 생략 가능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252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기업 내의 데이터베이스 사례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3" y="1412776"/>
            <a:ext cx="7523281" cy="5026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8255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 수정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2BB7014-B081-418F-B779-3F33653C7D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8" y="1467562"/>
            <a:ext cx="6918936" cy="5222703"/>
          </a:xfrm>
          <a:prstGeom prst="rect">
            <a:avLst/>
          </a:prstGeom>
        </p:spPr>
      </p:pic>
      <p:cxnSp>
        <p:nvCxnSpPr>
          <p:cNvPr id="8" name="구부러진 연결선 4">
            <a:extLst>
              <a:ext uri="{FF2B5EF4-FFF2-40B4-BE49-F238E27FC236}">
                <a16:creationId xmlns:a16="http://schemas.microsoft.com/office/drawing/2014/main" id="{8948E784-4BAB-4A15-9391-BA6DD794EFC5}"/>
              </a:ext>
            </a:extLst>
          </p:cNvPr>
          <p:cNvCxnSpPr>
            <a:cxnSpLocks/>
            <a:stCxn id="10" idx="1"/>
            <a:endCxn id="9" idx="2"/>
          </p:cNvCxnSpPr>
          <p:nvPr/>
        </p:nvCxnSpPr>
        <p:spPr>
          <a:xfrm rot="10800000">
            <a:off x="4173300" y="6209614"/>
            <a:ext cx="196730" cy="419478"/>
          </a:xfrm>
          <a:prstGeom prst="curvedConnector3">
            <a:avLst>
              <a:gd name="adj1" fmla="val 216200"/>
            </a:avLst>
          </a:prstGeom>
          <a:noFill/>
          <a:ln w="10000" cap="flat" cmpd="sng" algn="ctr">
            <a:solidFill>
              <a:sysClr val="windowText" lastClr="000000"/>
            </a:solidFill>
            <a:prstDash val="solid"/>
            <a:tailEnd type="triangle"/>
          </a:ln>
          <a:effectLst/>
        </p:spPr>
      </p:cxnSp>
      <p:sp>
        <p:nvSpPr>
          <p:cNvPr id="9" name="타원 8">
            <a:extLst>
              <a:ext uri="{FF2B5EF4-FFF2-40B4-BE49-F238E27FC236}">
                <a16:creationId xmlns:a16="http://schemas.microsoft.com/office/drawing/2014/main" id="{C240536D-48EB-4149-8ACC-0E5747A71BF2}"/>
              </a:ext>
            </a:extLst>
          </p:cNvPr>
          <p:cNvSpPr/>
          <p:nvPr/>
        </p:nvSpPr>
        <p:spPr>
          <a:xfrm>
            <a:off x="4173300" y="6101413"/>
            <a:ext cx="196730" cy="216403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latinLnBrk="0">
              <a:defRPr/>
            </a:pPr>
            <a:endParaRPr lang="ko-KR" altLang="en-US" kern="0">
              <a:solidFill>
                <a:prstClr val="white"/>
              </a:solidFill>
              <a:latin typeface="Tw Cen MT"/>
              <a:ea typeface="HY얕은샘물M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727023-D469-4271-8D7A-7522B1CD5EF9}"/>
              </a:ext>
            </a:extLst>
          </p:cNvPr>
          <p:cNvSpPr txBox="1"/>
          <p:nvPr/>
        </p:nvSpPr>
        <p:spPr>
          <a:xfrm>
            <a:off x="4370031" y="6459815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선택 해제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0053A3-3808-4175-AF38-CE389D0117B2}"/>
              </a:ext>
            </a:extLst>
          </p:cNvPr>
          <p:cNvSpPr/>
          <p:nvPr/>
        </p:nvSpPr>
        <p:spPr>
          <a:xfrm>
            <a:off x="3391702" y="1064336"/>
            <a:ext cx="5643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700"/>
              </a:spcBef>
              <a:buClr>
                <a:srgbClr val="DD8047"/>
              </a:buClr>
              <a:buSzPct val="60000"/>
            </a:pPr>
            <a:r>
              <a:rPr lang="en-US" altLang="ko-KR" dirty="0">
                <a:solidFill>
                  <a:prstClr val="black"/>
                </a:solidFill>
                <a:latin typeface="맑은 고딕" pitchFamily="50" charset="-127"/>
              </a:rPr>
              <a:t>Workbench</a:t>
            </a:r>
            <a:r>
              <a:rPr lang="ko-KR" altLang="en-US" dirty="0">
                <a:solidFill>
                  <a:prstClr val="black"/>
                </a:solidFill>
                <a:latin typeface="맑은 고딕" pitchFamily="50" charset="-127"/>
              </a:rPr>
              <a:t>에서 데이터 수정</a:t>
            </a:r>
            <a:r>
              <a:rPr lang="en-US" altLang="ko-KR" dirty="0">
                <a:solidFill>
                  <a:prstClr val="black"/>
                </a:solidFill>
                <a:latin typeface="맑은 고딕" pitchFamily="50" charset="-127"/>
              </a:rPr>
              <a:t>, </a:t>
            </a:r>
            <a:r>
              <a:rPr lang="ko-KR" altLang="en-US" dirty="0">
                <a:solidFill>
                  <a:prstClr val="black"/>
                </a:solidFill>
                <a:latin typeface="맑은 고딕" pitchFamily="50" charset="-127"/>
              </a:rPr>
              <a:t>삭제 시 옵션 수정 필요</a:t>
            </a:r>
          </a:p>
        </p:txBody>
      </p:sp>
    </p:spTree>
    <p:extLst>
      <p:ext uri="{BB962C8B-B14F-4D97-AF65-F5344CB8AC3E}">
        <p14:creationId xmlns:p14="http://schemas.microsoft.com/office/powerpoint/2010/main" val="28416451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1276"/>
            <a:ext cx="10515600" cy="1325563"/>
          </a:xfrm>
        </p:spPr>
        <p:txBody>
          <a:bodyPr/>
          <a:lstStyle/>
          <a:p>
            <a:r>
              <a:rPr lang="en-US" altLang="ko-KR" dirty="0"/>
              <a:t>update </a:t>
            </a:r>
            <a:r>
              <a:rPr lang="ko-KR" altLang="en-US" dirty="0"/>
              <a:t>명령을 이용한 데이터 수정</a:t>
            </a:r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463" y="1366839"/>
            <a:ext cx="8153400" cy="4298275"/>
          </a:xfrm>
          <a:ln>
            <a:solidFill>
              <a:schemeClr val="accent1"/>
            </a:solidFill>
          </a:ln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47778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레코드 삭제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25563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ko-KR" dirty="0"/>
              <a:t>delete</a:t>
            </a:r>
            <a:r>
              <a:rPr lang="ko-KR" altLang="en-US" dirty="0"/>
              <a:t>문을 이용하여 데이터 삭제</a:t>
            </a:r>
            <a:endParaRPr lang="en-US" altLang="ko-KR" dirty="0"/>
          </a:p>
          <a:p>
            <a:r>
              <a:rPr lang="ko-KR" altLang="en-US" dirty="0"/>
              <a:t>명령</a:t>
            </a:r>
            <a:endParaRPr lang="en-US" altLang="ko-KR" dirty="0"/>
          </a:p>
          <a:p>
            <a:pPr lvl="1"/>
            <a:r>
              <a:rPr lang="en-US" altLang="ko-KR" dirty="0"/>
              <a:t>delete from student where name='</a:t>
            </a:r>
            <a:r>
              <a:rPr lang="ko-KR" altLang="en-US" dirty="0"/>
              <a:t>최고봉</a:t>
            </a:r>
            <a:r>
              <a:rPr lang="en-US" altLang="ko-KR" dirty="0"/>
              <a:t>';</a:t>
            </a:r>
          </a:p>
          <a:p>
            <a:pPr lvl="2"/>
            <a:r>
              <a:rPr lang="en-US" altLang="ko-KR" dirty="0"/>
              <a:t>delete from </a:t>
            </a:r>
            <a:r>
              <a:rPr lang="ko-KR" altLang="en-US" dirty="0"/>
              <a:t>다음에는 테이블 이름 지정</a:t>
            </a:r>
            <a:endParaRPr lang="en-US" altLang="ko-KR" dirty="0"/>
          </a:p>
          <a:p>
            <a:pPr lvl="2"/>
            <a:r>
              <a:rPr lang="en-US" altLang="ko-KR" dirty="0"/>
              <a:t>where </a:t>
            </a:r>
            <a:r>
              <a:rPr lang="ko-KR" altLang="en-US" dirty="0"/>
              <a:t>다음에는 검색 조건을 지정</a:t>
            </a:r>
            <a:r>
              <a:rPr lang="en-US" altLang="ko-KR" dirty="0"/>
              <a:t>. </a:t>
            </a:r>
            <a:r>
              <a:rPr lang="ko-KR" altLang="en-US" dirty="0"/>
              <a:t>위의 예에서는 </a:t>
            </a:r>
            <a:r>
              <a:rPr lang="en-US" altLang="ko-KR" dirty="0"/>
              <a:t>name </a:t>
            </a:r>
            <a:r>
              <a:rPr lang="ko-KR" altLang="en-US" dirty="0"/>
              <a:t>값이‘최고봉’인 레코드 삭제</a:t>
            </a:r>
            <a:endParaRPr lang="en-US" altLang="ko-KR" dirty="0"/>
          </a:p>
          <a:p>
            <a:pPr lvl="2"/>
            <a:r>
              <a:rPr lang="en-US" altLang="ko-KR" dirty="0"/>
              <a:t>where</a:t>
            </a:r>
            <a:r>
              <a:rPr lang="ko-KR" altLang="en-US" dirty="0"/>
              <a:t>는 생략 가능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56872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1276"/>
            <a:ext cx="10515600" cy="1325563"/>
          </a:xfrm>
        </p:spPr>
        <p:txBody>
          <a:bodyPr/>
          <a:lstStyle/>
          <a:p>
            <a:r>
              <a:rPr lang="en-US" altLang="ko-KR" dirty="0"/>
              <a:t>delete </a:t>
            </a:r>
            <a:r>
              <a:rPr lang="ko-KR" altLang="en-US" dirty="0"/>
              <a:t>명령을 이용한 레코드 삭제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75" y="1712457"/>
            <a:ext cx="8153400" cy="4298275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426101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/>
                </a:solidFill>
              </a:rPr>
              <a:t>자바의 </a:t>
            </a:r>
            <a:r>
              <a:rPr lang="en-US" altLang="ko-KR" dirty="0">
                <a:solidFill>
                  <a:schemeClr val="tx1"/>
                </a:solidFill>
              </a:rPr>
              <a:t>JDBC </a:t>
            </a:r>
            <a:r>
              <a:rPr lang="ko-KR" altLang="en-US" dirty="0">
                <a:solidFill>
                  <a:schemeClr val="tx1"/>
                </a:solidFill>
              </a:rPr>
              <a:t>프로그래밍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836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2905"/>
            <a:ext cx="10515600" cy="1325563"/>
          </a:xfrm>
        </p:spPr>
        <p:txBody>
          <a:bodyPr/>
          <a:lstStyle/>
          <a:p>
            <a:r>
              <a:rPr lang="en-US" altLang="ko-KR" dirty="0"/>
              <a:t>JDBC</a:t>
            </a:r>
            <a:r>
              <a:rPr lang="ko-KR" altLang="en-US" dirty="0"/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88961"/>
            <a:ext cx="10515600" cy="4679823"/>
          </a:xfrm>
        </p:spPr>
        <p:txBody>
          <a:bodyPr>
            <a:normAutofit/>
          </a:bodyPr>
          <a:lstStyle/>
          <a:p>
            <a:r>
              <a:rPr lang="ko-KR" altLang="en-US" dirty="0"/>
              <a:t>데이터베이스 연결 설정</a:t>
            </a:r>
            <a:endParaRPr lang="en-US" altLang="ko-KR" dirty="0"/>
          </a:p>
          <a:p>
            <a:r>
              <a:rPr lang="en-US" altLang="ko-KR" dirty="0"/>
              <a:t>MySQL </a:t>
            </a:r>
            <a:r>
              <a:rPr lang="ko-KR" altLang="en-US" dirty="0"/>
              <a:t>서버의 </a:t>
            </a:r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Class.forName</a:t>
            </a:r>
            <a:r>
              <a:rPr lang="en-US" altLang="ko-KR" dirty="0"/>
              <a:t>()</a:t>
            </a:r>
            <a:r>
              <a:rPr lang="ko-KR" altLang="en-US" dirty="0"/>
              <a:t>은 동적으로 자바 클래스 로딩</a:t>
            </a:r>
            <a:endParaRPr lang="en-US" altLang="ko-KR" dirty="0"/>
          </a:p>
          <a:p>
            <a:pPr lvl="2"/>
            <a:r>
              <a:rPr lang="en-US" altLang="ko-KR" dirty="0" err="1"/>
              <a:t>MySQL</a:t>
            </a:r>
            <a:r>
              <a:rPr lang="ko-KR" altLang="en-US" dirty="0"/>
              <a:t>의 </a:t>
            </a:r>
            <a:r>
              <a:rPr lang="en-US" altLang="ko-KR" dirty="0"/>
              <a:t>JDBC </a:t>
            </a:r>
            <a:r>
              <a:rPr lang="ko-KR" altLang="en-US" dirty="0"/>
              <a:t>드라이버 클래스인 </a:t>
            </a:r>
            <a:r>
              <a:rPr lang="en-US" altLang="ko-KR" i="1" dirty="0" err="1"/>
              <a:t>com.mysql.jdbc.Driver</a:t>
            </a:r>
            <a:r>
              <a:rPr lang="en-US" altLang="ko-KR" i="1" dirty="0"/>
              <a:t> </a:t>
            </a:r>
            <a:r>
              <a:rPr lang="ko-KR" altLang="en-US" dirty="0"/>
              <a:t>로드</a:t>
            </a:r>
            <a:endParaRPr lang="en-US" altLang="ko-KR" dirty="0"/>
          </a:p>
          <a:p>
            <a:pPr lvl="2"/>
            <a:r>
              <a:rPr lang="ko-KR" altLang="en-US" dirty="0"/>
              <a:t>드라이버의 클래스 이름은 </a:t>
            </a:r>
            <a:r>
              <a:rPr lang="en-US" altLang="ko-KR" dirty="0"/>
              <a:t>DB</a:t>
            </a:r>
            <a:r>
              <a:rPr lang="ko-KR" altLang="en-US" dirty="0"/>
              <a:t>의 드라이버마다 다를 수 있으므로 </a:t>
            </a:r>
            <a:r>
              <a:rPr lang="en-US" altLang="ko-KR" dirty="0"/>
              <a:t>JDBC </a:t>
            </a:r>
            <a:r>
              <a:rPr lang="ko-KR" altLang="en-US" dirty="0"/>
              <a:t>드라이버 문서 참조할 것</a:t>
            </a:r>
            <a:endParaRPr lang="en-US" altLang="ko-KR" dirty="0"/>
          </a:p>
          <a:p>
            <a:pPr lvl="2"/>
            <a:r>
              <a:rPr lang="ko-KR" altLang="en-US" dirty="0"/>
              <a:t>자동으로 드라이버 </a:t>
            </a:r>
            <a:r>
              <a:rPr lang="ko-KR" altLang="en-US" dirty="0" err="1"/>
              <a:t>인스턴스를</a:t>
            </a:r>
            <a:r>
              <a:rPr lang="ko-KR" altLang="en-US" dirty="0"/>
              <a:t> 생성하여 </a:t>
            </a:r>
            <a:r>
              <a:rPr lang="en-US" altLang="ko-KR" dirty="0" err="1"/>
              <a:t>DriverManager</a:t>
            </a:r>
            <a:r>
              <a:rPr lang="ko-KR" altLang="en-US" dirty="0"/>
              <a:t>에 등록</a:t>
            </a:r>
            <a:endParaRPr lang="en-US" altLang="ko-KR" dirty="0"/>
          </a:p>
          <a:p>
            <a:pPr lvl="2"/>
            <a:r>
              <a:rPr lang="ko-KR" altLang="en-US" dirty="0"/>
              <a:t>해당 드라이버가 없으면 </a:t>
            </a:r>
            <a:r>
              <a:rPr lang="en-US" altLang="ko-KR" dirty="0" err="1"/>
              <a:t>ClassNotFoundException</a:t>
            </a:r>
            <a:r>
              <a:rPr lang="en-US" altLang="ko-KR" dirty="0"/>
              <a:t> </a:t>
            </a:r>
            <a:r>
              <a:rPr lang="ko-KR" altLang="en-US" dirty="0"/>
              <a:t>발생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39616" y="2276873"/>
            <a:ext cx="5832648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try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Class.</a:t>
            </a:r>
            <a:r>
              <a:rPr lang="en-US" altLang="ko-KR" sz="1600" i="1" dirty="0" err="1"/>
              <a:t>forName</a:t>
            </a:r>
            <a:r>
              <a:rPr lang="en-US" altLang="ko-KR" sz="1600" i="1" dirty="0"/>
              <a:t>("</a:t>
            </a:r>
            <a:r>
              <a:rPr lang="en-US" altLang="ko-KR" sz="1600" i="1" dirty="0" err="1"/>
              <a:t>com.mysql.jdbc.Driver</a:t>
            </a:r>
            <a:r>
              <a:rPr lang="en-US" altLang="ko-KR" sz="1600" i="1" dirty="0"/>
              <a:t>");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 catch (</a:t>
            </a:r>
            <a:r>
              <a:rPr lang="en-US" altLang="ko-KR" sz="1600" dirty="0" err="1"/>
              <a:t>ClassNotFoundException</a:t>
            </a:r>
            <a:r>
              <a:rPr lang="en-US" altLang="ko-KR" sz="1600" dirty="0"/>
              <a:t> e)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e.printStackTrace</a:t>
            </a:r>
            <a:r>
              <a:rPr lang="en-US" altLang="ko-KR" sz="1600" dirty="0"/>
              <a:t>();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3902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자바 응용프로그램과 </a:t>
            </a:r>
            <a:r>
              <a:rPr lang="en-US" altLang="ko-KR" dirty="0"/>
              <a:t>JDBC</a:t>
            </a:r>
            <a:r>
              <a:rPr lang="ko-KR" altLang="en-US" dirty="0"/>
              <a:t>의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052540"/>
            <a:ext cx="10515600" cy="5007437"/>
          </a:xfrm>
        </p:spPr>
        <p:txBody>
          <a:bodyPr>
            <a:normAutofit/>
          </a:bodyPr>
          <a:lstStyle/>
          <a:p>
            <a:pPr lvl="1"/>
            <a:r>
              <a:rPr lang="ko-KR" altLang="en-US" dirty="0"/>
              <a:t>연결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 err="1"/>
              <a:t>DriverManager</a:t>
            </a:r>
            <a:r>
              <a:rPr lang="ko-KR" altLang="en-US" dirty="0"/>
              <a:t>는 자바 어플리케이션을 </a:t>
            </a:r>
            <a:r>
              <a:rPr lang="en-US" altLang="ko-KR" dirty="0"/>
              <a:t>JDBC </a:t>
            </a:r>
            <a:r>
              <a:rPr lang="ko-KR" altLang="en-US" dirty="0"/>
              <a:t>드라이버에 연결시켜주는 클래스로서 </a:t>
            </a:r>
            <a:r>
              <a:rPr lang="en-US" altLang="ko-KR" dirty="0" err="1"/>
              <a:t>getConnection</a:t>
            </a:r>
            <a:r>
              <a:rPr lang="en-US" altLang="ko-KR" dirty="0"/>
              <a:t>() </a:t>
            </a:r>
            <a:r>
              <a:rPr lang="ko-KR" altLang="en-US" dirty="0" err="1"/>
              <a:t>메소드로</a:t>
            </a:r>
            <a:r>
              <a:rPr lang="ko-KR" altLang="en-US" dirty="0"/>
              <a:t> </a:t>
            </a:r>
            <a:r>
              <a:rPr lang="en-US" altLang="ko-KR" dirty="0"/>
              <a:t>DB</a:t>
            </a:r>
            <a:r>
              <a:rPr lang="ko-KR" altLang="en-US" dirty="0"/>
              <a:t>에 연결하여 </a:t>
            </a:r>
            <a:r>
              <a:rPr lang="en-US" altLang="ko-KR" dirty="0"/>
              <a:t>Connection </a:t>
            </a:r>
            <a:r>
              <a:rPr lang="ko-KR" altLang="en-US" dirty="0"/>
              <a:t>객체 반환</a:t>
            </a:r>
            <a:endParaRPr lang="en-US" altLang="ko-KR" dirty="0"/>
          </a:p>
          <a:p>
            <a:pPr lvl="2"/>
            <a:r>
              <a:rPr lang="en-US" altLang="ko-KR" dirty="0" err="1"/>
              <a:t>getConnection</a:t>
            </a:r>
            <a:r>
              <a:rPr lang="ko-KR" altLang="en-US" dirty="0"/>
              <a:t>에서 </a:t>
            </a:r>
            <a:r>
              <a:rPr lang="en-US" altLang="ko-KR" dirty="0" err="1"/>
              <a:t>jdbc</a:t>
            </a:r>
            <a:r>
              <a:rPr lang="en-US" altLang="ko-KR" dirty="0"/>
              <a:t>: </a:t>
            </a:r>
            <a:r>
              <a:rPr lang="ko-KR" altLang="en-US" dirty="0"/>
              <a:t>이후에 지정되는 </a:t>
            </a:r>
            <a:r>
              <a:rPr lang="en-US" altLang="ko-KR" dirty="0"/>
              <a:t>URL</a:t>
            </a:r>
            <a:r>
              <a:rPr lang="ko-KR" altLang="en-US" dirty="0"/>
              <a:t>의 형식은 </a:t>
            </a:r>
            <a:r>
              <a:rPr lang="en-US" altLang="ko-KR" dirty="0"/>
              <a:t>DB</a:t>
            </a:r>
            <a:r>
              <a:rPr lang="ko-KR" altLang="en-US" dirty="0"/>
              <a:t>에 따라 다르므로 </a:t>
            </a:r>
            <a:r>
              <a:rPr lang="en-US" altLang="ko-KR" dirty="0"/>
              <a:t>JDBC </a:t>
            </a:r>
            <a:r>
              <a:rPr lang="ko-KR" altLang="en-US" dirty="0"/>
              <a:t>문서를 참조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서버가 같은 컴퓨터에서 동작하므로 서버 주소를 </a:t>
            </a:r>
            <a:r>
              <a:rPr lang="en-US" altLang="ko-KR" dirty="0" err="1"/>
              <a:t>localhost</a:t>
            </a:r>
            <a:r>
              <a:rPr lang="ko-KR" altLang="en-US" dirty="0"/>
              <a:t>로 지정</a:t>
            </a:r>
            <a:endParaRPr lang="en-US" altLang="ko-KR" dirty="0"/>
          </a:p>
          <a:p>
            <a:pPr lvl="3"/>
            <a:r>
              <a:rPr lang="en-US" altLang="ko-KR" dirty="0" err="1"/>
              <a:t>MySQL</a:t>
            </a:r>
            <a:r>
              <a:rPr lang="ko-KR" altLang="en-US" dirty="0"/>
              <a:t>의 경우 디폴트로 </a:t>
            </a:r>
            <a:r>
              <a:rPr lang="en-US" altLang="ko-KR" dirty="0"/>
              <a:t>3306 </a:t>
            </a:r>
            <a:r>
              <a:rPr lang="ko-KR" altLang="en-US" dirty="0"/>
              <a:t>포트를 사용</a:t>
            </a:r>
            <a:endParaRPr lang="en-US" altLang="ko-KR" dirty="0"/>
          </a:p>
          <a:p>
            <a:pPr lvl="3"/>
            <a:r>
              <a:rPr lang="en-US" altLang="ko-KR" dirty="0" err="1"/>
              <a:t>sampledb</a:t>
            </a:r>
            <a:r>
              <a:rPr lang="ko-KR" altLang="en-US" dirty="0"/>
              <a:t>는 앞서 생성한 </a:t>
            </a:r>
            <a:r>
              <a:rPr lang="en-US" altLang="ko-KR" dirty="0"/>
              <a:t>DB</a:t>
            </a:r>
            <a:r>
              <a:rPr lang="ko-KR" altLang="en-US" dirty="0"/>
              <a:t>의 이름</a:t>
            </a:r>
            <a:endParaRPr lang="en-US" altLang="ko-KR" dirty="0"/>
          </a:p>
          <a:p>
            <a:pPr lvl="2"/>
            <a:r>
              <a:rPr lang="en-US" altLang="ko-KR" dirty="0"/>
              <a:t>“root”</a:t>
            </a:r>
            <a:r>
              <a:rPr lang="ko-KR" altLang="en-US" dirty="0"/>
              <a:t>는 </a:t>
            </a:r>
            <a:r>
              <a:rPr lang="en-US" altLang="ko-KR" dirty="0"/>
              <a:t>DB</a:t>
            </a:r>
            <a:r>
              <a:rPr lang="ko-KR" altLang="en-US" dirty="0"/>
              <a:t>에 로그인할 계정 이름이며</a:t>
            </a:r>
            <a:r>
              <a:rPr lang="en-US" altLang="ko-KR" dirty="0"/>
              <a:t>, “”</a:t>
            </a:r>
            <a:r>
              <a:rPr lang="ko-KR" altLang="en-US" dirty="0"/>
              <a:t>는 계정 패스워드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93776" y="1621936"/>
            <a:ext cx="8604448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try {</a:t>
            </a:r>
          </a:p>
          <a:p>
            <a:pPr defTabSz="180000"/>
            <a:r>
              <a:rPr lang="en-US" altLang="ko-KR" sz="1400" dirty="0"/>
              <a:t>	 Connection </a:t>
            </a:r>
            <a:r>
              <a:rPr lang="en-US" altLang="ko-KR" sz="1400" dirty="0" err="1"/>
              <a:t>conn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DriverManager.</a:t>
            </a:r>
            <a:r>
              <a:rPr lang="en-US" altLang="ko-KR" sz="1400" i="1" dirty="0" err="1"/>
              <a:t>getConnection</a:t>
            </a:r>
            <a:r>
              <a:rPr lang="en-US" altLang="ko-KR" sz="1400" i="1" dirty="0"/>
              <a:t>("</a:t>
            </a:r>
            <a:r>
              <a:rPr lang="en-US" altLang="ko-KR" sz="1400" i="1" dirty="0" err="1"/>
              <a:t>jdbc:mysql</a:t>
            </a:r>
            <a:r>
              <a:rPr lang="en-US" altLang="ko-KR" sz="1400" i="1" dirty="0"/>
              <a:t>://localhost:3306/</a:t>
            </a:r>
            <a:r>
              <a:rPr lang="en-US" altLang="ko-KR" sz="1400" i="1" dirty="0" err="1"/>
              <a:t>sampledb</a:t>
            </a:r>
            <a:r>
              <a:rPr lang="en-US" altLang="ko-KR" sz="1400" i="1" dirty="0"/>
              <a:t>", "root","");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 catch (</a:t>
            </a:r>
            <a:r>
              <a:rPr lang="en-US" altLang="ko-KR" sz="1400" dirty="0" err="1"/>
              <a:t>SQLException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e.printStackTrace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520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733116" cy="1325563"/>
          </a:xfrm>
        </p:spPr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 smtClean="0"/>
              <a:t>1 </a:t>
            </a:r>
            <a:r>
              <a:rPr lang="en-US" altLang="ko-KR" sz="2800" dirty="0"/>
              <a:t>: </a:t>
            </a:r>
            <a:r>
              <a:rPr lang="en-US" altLang="ko-KR" sz="2800" dirty="0" err="1"/>
              <a:t>sampledb</a:t>
            </a:r>
            <a:r>
              <a:rPr lang="ko-KR" altLang="en-US" sz="2800" dirty="0"/>
              <a:t>의 데이터베이스 연결하는 </a:t>
            </a:r>
            <a:r>
              <a:rPr lang="en-US" altLang="ko-KR" sz="2800" dirty="0"/>
              <a:t>JDBC </a:t>
            </a:r>
            <a:r>
              <a:rPr lang="ko-KR" altLang="en-US" sz="2800" dirty="0"/>
              <a:t>프로그램 작성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52596" y="1405101"/>
            <a:ext cx="8064896" cy="29546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java.sql</a:t>
            </a:r>
            <a:r>
              <a:rPr lang="en-US" altLang="ko-KR" sz="1200" dirty="0"/>
              <a:t>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JDBC_Ex1 {</a:t>
            </a:r>
          </a:p>
          <a:p>
            <a:pPr defTabSz="180000"/>
            <a:r>
              <a:rPr lang="en-US" altLang="ko-KR" sz="1200" dirty="0"/>
              <a:t>	public static void main 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try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Class.forName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com.mysql.jdbc.Driver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Connection conn = </a:t>
            </a:r>
            <a:r>
              <a:rPr lang="en-US" altLang="ko-KR" sz="1200" dirty="0" err="1"/>
              <a:t>DriverManager.getConnection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jdbc:mysql</a:t>
            </a:r>
            <a:r>
              <a:rPr lang="en-US" altLang="ko-KR" sz="1200" dirty="0"/>
              <a:t>://localhost:3306/</a:t>
            </a:r>
            <a:r>
              <a:rPr lang="en-US" altLang="ko-KR" sz="1200" dirty="0" err="1"/>
              <a:t>sampledb</a:t>
            </a:r>
            <a:r>
              <a:rPr lang="en-US" altLang="ko-KR" sz="1200" dirty="0"/>
              <a:t>", "root","");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("DB </a:t>
            </a:r>
            <a:r>
              <a:rPr lang="ko-KR" altLang="en-US" sz="1200" dirty="0"/>
              <a:t>연결 완료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ClassNotFoundException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("JDBC </a:t>
            </a:r>
            <a:r>
              <a:rPr lang="ko-KR" altLang="en-US" sz="1200" dirty="0"/>
              <a:t>드라이버 로드 에러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SQLException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("DB </a:t>
            </a:r>
            <a:r>
              <a:rPr lang="ko-KR" altLang="en-US" sz="1200" dirty="0"/>
              <a:t>연결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35761" y="453935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또는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2596" y="4545168"/>
            <a:ext cx="167013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 </a:t>
            </a:r>
            <a:r>
              <a:rPr lang="ko-KR" altLang="en-US" sz="1400" dirty="0"/>
              <a:t>연결 오류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28885" y="4570129"/>
            <a:ext cx="167013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DB </a:t>
            </a:r>
            <a:r>
              <a:rPr lang="ko-KR" altLang="en-US" sz="1400" dirty="0"/>
              <a:t>연결 완료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132792" y="944146"/>
            <a:ext cx="8143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JDBC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sampledb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데이터베이스에 연결하는 자바 응용프로그램을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0393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/>
              <a:t>데이터베이스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157617"/>
            <a:ext cx="10515600" cy="4351338"/>
          </a:xfrm>
        </p:spPr>
        <p:txBody>
          <a:bodyPr/>
          <a:lstStyle/>
          <a:p>
            <a:r>
              <a:rPr lang="en-US" altLang="ko-KR" dirty="0" err="1"/>
              <a:t>Stetement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문을 실행하기 위해서는 </a:t>
            </a:r>
            <a:r>
              <a:rPr lang="en-US" altLang="ko-KR" dirty="0"/>
              <a:t>Statement </a:t>
            </a:r>
            <a:r>
              <a:rPr lang="ko-KR" altLang="en-US" dirty="0"/>
              <a:t>클래스를 이용</a:t>
            </a:r>
          </a:p>
          <a:p>
            <a:pPr lvl="1"/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데이터 검색을 위해 </a:t>
            </a:r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/>
              <a:t>추가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삭제와 같은 데이터 변경은 </a:t>
            </a:r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</a:p>
          <a:p>
            <a:pPr lvl="2"/>
            <a:endParaRPr lang="en-US" altLang="ko-KR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549651" y="30839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632" y="2564904"/>
            <a:ext cx="6370390" cy="1536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3294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1093"/>
            <a:ext cx="10515600" cy="1325563"/>
          </a:xfrm>
        </p:spPr>
        <p:txBody>
          <a:bodyPr/>
          <a:lstStyle/>
          <a:p>
            <a:r>
              <a:rPr lang="ko-KR" altLang="en-US" dirty="0"/>
              <a:t>데이터베이스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53273" y="1102980"/>
            <a:ext cx="8153400" cy="1279044"/>
          </a:xfrm>
        </p:spPr>
        <p:txBody>
          <a:bodyPr>
            <a:normAutofit fontScale="62500" lnSpcReduction="20000"/>
          </a:bodyPr>
          <a:lstStyle/>
          <a:p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 실행 결과를 얻어오기 위해서는 </a:t>
            </a:r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클래스를 이용</a:t>
            </a:r>
          </a:p>
          <a:p>
            <a:pPr lvl="1"/>
            <a:r>
              <a:rPr lang="ko-KR" altLang="en-US" dirty="0"/>
              <a:t>현재 데이터의 행</a:t>
            </a:r>
            <a:r>
              <a:rPr lang="en-US" altLang="ko-KR" dirty="0"/>
              <a:t>(</a:t>
            </a:r>
            <a:r>
              <a:rPr lang="ko-KR" altLang="en-US" dirty="0"/>
              <a:t>레코드 위치</a:t>
            </a:r>
            <a:r>
              <a:rPr lang="en-US" altLang="ko-KR" dirty="0"/>
              <a:t>)</a:t>
            </a:r>
            <a:r>
              <a:rPr lang="ko-KR" altLang="en-US" dirty="0"/>
              <a:t>을 가리키는 커서</a:t>
            </a:r>
            <a:r>
              <a:rPr lang="en-US" altLang="ko-KR" dirty="0"/>
              <a:t>(cursor)</a:t>
            </a:r>
            <a:r>
              <a:rPr lang="ko-KR" altLang="en-US" dirty="0"/>
              <a:t>를 관리</a:t>
            </a:r>
            <a:endParaRPr lang="en-US" altLang="ko-KR" dirty="0"/>
          </a:p>
          <a:p>
            <a:pPr lvl="1"/>
            <a:r>
              <a:rPr lang="ko-KR" altLang="en-US" dirty="0"/>
              <a:t>커서의 초기 값은 첫 번째 행 이전을 가리킴</a:t>
            </a:r>
            <a:endParaRPr lang="en-US" altLang="ko-KR" dirty="0"/>
          </a:p>
          <a:p>
            <a:pPr lvl="1"/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2"/>
            <a:endParaRPr lang="ko-KR" alt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549651" y="16171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0701" y="2382024"/>
            <a:ext cx="6120680" cy="409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1942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9738" y="2634973"/>
            <a:ext cx="5344705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관계형</a:t>
            </a:r>
            <a:r>
              <a:rPr lang="en-US" altLang="ko-KR" dirty="0"/>
              <a:t> </a:t>
            </a:r>
            <a:r>
              <a:rPr lang="ko-KR" altLang="en-US" dirty="0"/>
              <a:t>데이터베이스 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199" y="1309410"/>
            <a:ext cx="9461269" cy="3548351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/>
              <a:t>관계형</a:t>
            </a:r>
            <a:r>
              <a:rPr lang="ko-KR" altLang="en-US" dirty="0"/>
              <a:t> 데이터 베이스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데이터들이 다수의 테이블로 구성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행은 하나의 레코드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각 테이블은 키</a:t>
            </a:r>
            <a:r>
              <a:rPr lang="en-US" altLang="ko-KR" dirty="0"/>
              <a:t>(</a:t>
            </a:r>
            <a:r>
              <a:rPr lang="en-US" altLang="ko-KR" sz="1600" dirty="0"/>
              <a:t>key</a:t>
            </a:r>
            <a:r>
              <a:rPr lang="en-US" altLang="ko-KR" dirty="0"/>
              <a:t>)</a:t>
            </a:r>
            <a:r>
              <a:rPr lang="ko-KR" altLang="en-US" dirty="0"/>
              <a:t>와 값</a:t>
            </a:r>
            <a:r>
              <a:rPr lang="en-US" altLang="ko-KR" dirty="0"/>
              <a:t>(</a:t>
            </a:r>
            <a:r>
              <a:rPr lang="en-US" altLang="ko-KR" sz="1600" dirty="0"/>
              <a:t>value</a:t>
            </a:r>
            <a:r>
              <a:rPr lang="en-US" altLang="ko-KR" dirty="0"/>
              <a:t>) </a:t>
            </a:r>
            <a:r>
              <a:rPr lang="ko-KR" altLang="en-US" dirty="0"/>
              <a:t>들의 관계로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여러 테이블 간에 공통된 이름의 열 포함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이런 경우 서로 다른 테이블 간에 관계</a:t>
            </a:r>
            <a:r>
              <a:rPr lang="en-US" altLang="ko-KR" dirty="0"/>
              <a:t>(</a:t>
            </a:r>
            <a:r>
              <a:rPr lang="en-US" altLang="ko-KR" sz="1800" dirty="0"/>
              <a:t>relation</a:t>
            </a:r>
            <a:r>
              <a:rPr lang="en-US" altLang="ko-KR" dirty="0"/>
              <a:t>)</a:t>
            </a:r>
            <a:r>
              <a:rPr lang="ko-KR" altLang="en-US" dirty="0"/>
              <a:t>가 성립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대부분의 데이터베이스는 </a:t>
            </a:r>
            <a:r>
              <a:rPr lang="ko-KR" altLang="en-US" dirty="0" err="1"/>
              <a:t>관계형</a:t>
            </a:r>
            <a:r>
              <a:rPr lang="ko-KR" altLang="en-US" dirty="0"/>
              <a:t> 데이터베이스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 </a:t>
            </a:r>
            <a:r>
              <a:rPr lang="en-US" altLang="ko-KR" sz="1900" dirty="0"/>
              <a:t>JDBC API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632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85427"/>
            <a:ext cx="10515600" cy="1325563"/>
          </a:xfrm>
        </p:spPr>
        <p:txBody>
          <a:bodyPr/>
          <a:lstStyle/>
          <a:p>
            <a:r>
              <a:rPr lang="ko-KR" altLang="en-US" dirty="0"/>
              <a:t>데이터베이스 사용</a:t>
            </a:r>
            <a:r>
              <a:rPr lang="en-US" altLang="ko-KR" dirty="0"/>
              <a:t>(1)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39179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테이블의 모든 데이터 검색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Statement</a:t>
            </a:r>
            <a:r>
              <a:rPr lang="ko-KR" altLang="en-US" dirty="0"/>
              <a:t>의 </a:t>
            </a:r>
            <a:r>
              <a:rPr lang="en-US" altLang="ko-KR" dirty="0" err="1"/>
              <a:t>executeQuery</a:t>
            </a:r>
            <a:r>
              <a:rPr lang="en-US" altLang="ko-KR" dirty="0"/>
              <a:t>()</a:t>
            </a:r>
            <a:r>
              <a:rPr lang="ko-KR" altLang="en-US" dirty="0"/>
              <a:t>는 </a:t>
            </a:r>
            <a:r>
              <a:rPr lang="en-US" altLang="ko-KR" dirty="0"/>
              <a:t>SQL</a:t>
            </a:r>
            <a:r>
              <a:rPr lang="ko-KR" altLang="en-US" dirty="0"/>
              <a:t>문의 실행하여 실행 결과를 넘겨줌</a:t>
            </a:r>
            <a:endParaRPr lang="en-US" altLang="ko-KR" dirty="0"/>
          </a:p>
          <a:p>
            <a:pPr lvl="2"/>
            <a:r>
              <a:rPr lang="ko-KR" altLang="en-US" dirty="0"/>
              <a:t>위의 </a:t>
            </a:r>
            <a:r>
              <a:rPr lang="en-US" altLang="ko-KR" dirty="0"/>
              <a:t>SQL</a:t>
            </a:r>
            <a:r>
              <a:rPr lang="ko-KR" altLang="en-US" dirty="0"/>
              <a:t>문의 </a:t>
            </a:r>
            <a:r>
              <a:rPr lang="en-US" altLang="ko-KR" dirty="0"/>
              <a:t>student </a:t>
            </a:r>
            <a:r>
              <a:rPr lang="ko-KR" altLang="en-US" dirty="0"/>
              <a:t>테이블에서 모든 행의 모든 열을 읽어 결과를</a:t>
            </a:r>
            <a:r>
              <a:rPr lang="en-US" altLang="ko-KR" dirty="0"/>
              <a:t> </a:t>
            </a:r>
            <a:r>
              <a:rPr lang="en-US" altLang="ko-KR" dirty="0" err="1"/>
              <a:t>rs</a:t>
            </a:r>
            <a:r>
              <a:rPr lang="ko-KR" altLang="en-US" dirty="0"/>
              <a:t>에 저장</a:t>
            </a:r>
            <a:endParaRPr lang="en-US" altLang="ko-KR" dirty="0"/>
          </a:p>
          <a:p>
            <a:r>
              <a:rPr lang="ko-KR" altLang="en-US" dirty="0"/>
              <a:t>특정 열만 검색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특정 열만 읽을 경우는 </a:t>
            </a:r>
            <a:r>
              <a:rPr lang="en-US" altLang="ko-KR" dirty="0"/>
              <a:t>select</a:t>
            </a:r>
            <a:r>
              <a:rPr lang="ko-KR" altLang="en-US" dirty="0"/>
              <a:t>문을 이용하여 특정 열의 이름 지정</a:t>
            </a:r>
            <a:endParaRPr lang="en-US" altLang="ko-KR" dirty="0"/>
          </a:p>
          <a:p>
            <a:r>
              <a:rPr lang="ko-KR" altLang="en-US" dirty="0"/>
              <a:t>조건 검색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select</a:t>
            </a:r>
            <a:r>
              <a:rPr lang="ko-KR" altLang="en-US" dirty="0"/>
              <a:t>문에서 </a:t>
            </a:r>
            <a:r>
              <a:rPr lang="en-US" altLang="ko-KR" dirty="0"/>
              <a:t>where</a:t>
            </a:r>
            <a:r>
              <a:rPr lang="ko-KR" altLang="en-US" dirty="0"/>
              <a:t>절을 이용하여 조건에 맞는 데이터 검색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11624" y="1844824"/>
            <a:ext cx="62646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Statement stmt = </a:t>
            </a:r>
            <a:r>
              <a:rPr lang="en-US" altLang="ko-KR" sz="1400" dirty="0" err="1"/>
              <a:t>conn.createStatement</a:t>
            </a:r>
            <a:r>
              <a:rPr lang="en-US" altLang="ko-KR" sz="1400" dirty="0"/>
              <a:t>();</a:t>
            </a:r>
          </a:p>
          <a:p>
            <a:r>
              <a:rPr lang="en-US" altLang="ko-KR" sz="1400" dirty="0" err="1"/>
              <a:t>ResultSet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stmt.executeQuery</a:t>
            </a:r>
            <a:r>
              <a:rPr lang="en-US" altLang="ko-KR" sz="1400" dirty="0"/>
              <a:t>("select * from student");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1624" y="3593920"/>
            <a:ext cx="554461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ResultSet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rs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stmt.executeQuery</a:t>
            </a:r>
            <a:r>
              <a:rPr lang="en-US" altLang="ko-KR" sz="1400" dirty="0"/>
              <a:t>("select name, id from student");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1624" y="4819796"/>
            <a:ext cx="69847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rs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stmt.executeQuery</a:t>
            </a:r>
            <a:r>
              <a:rPr lang="en-US" altLang="ko-KR" sz="1400" dirty="0"/>
              <a:t>("select name, id, dept from student where id='0494013'");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721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6"/>
            <a:ext cx="10515600" cy="1325563"/>
          </a:xfrm>
        </p:spPr>
        <p:txBody>
          <a:bodyPr/>
          <a:lstStyle/>
          <a:p>
            <a:r>
              <a:rPr lang="ko-KR" altLang="en-US" dirty="0"/>
              <a:t>데이터베이스 사용</a:t>
            </a:r>
            <a:r>
              <a:rPr lang="en-US" altLang="ko-KR" dirty="0"/>
              <a:t>(2)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136102" y="1008936"/>
            <a:ext cx="8351840" cy="3708515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검색된 데이터의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>
              <a:buNone/>
            </a:pPr>
            <a:endParaRPr lang="en-US" altLang="ko-KR" dirty="0"/>
          </a:p>
          <a:p>
            <a:pPr lvl="1"/>
            <a:r>
              <a:rPr lang="en-US" altLang="ko-KR" dirty="0"/>
              <a:t>Statement</a:t>
            </a:r>
            <a:r>
              <a:rPr lang="ko-KR" altLang="en-US" dirty="0"/>
              <a:t>객체의 </a:t>
            </a:r>
            <a:r>
              <a:rPr lang="en-US" altLang="ko-KR" dirty="0" err="1"/>
              <a:t>executeQuery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객체 반환</a:t>
            </a:r>
            <a:endParaRPr lang="en-US" altLang="ko-KR" dirty="0"/>
          </a:p>
          <a:p>
            <a:pPr lvl="1"/>
            <a:r>
              <a:rPr lang="en-US" altLang="ko-KR" dirty="0" err="1"/>
              <a:t>ResultSet</a:t>
            </a:r>
            <a:r>
              <a:rPr lang="en-US" altLang="ko-KR" dirty="0"/>
              <a:t> </a:t>
            </a:r>
            <a:r>
              <a:rPr lang="ko-KR" altLang="en-US" dirty="0"/>
              <a:t>인터페이스</a:t>
            </a:r>
            <a:endParaRPr lang="en-US" altLang="ko-KR" dirty="0"/>
          </a:p>
          <a:p>
            <a:pPr lvl="2"/>
            <a:r>
              <a:rPr lang="en-US" altLang="ko-KR" dirty="0"/>
              <a:t>DB</a:t>
            </a:r>
            <a:r>
              <a:rPr lang="ko-KR" altLang="en-US" dirty="0"/>
              <a:t>에서 읽어온 데이터를 추출 및 조작할 수 있는 방법 제공</a:t>
            </a:r>
            <a:endParaRPr lang="en-US" altLang="ko-KR" dirty="0"/>
          </a:p>
          <a:p>
            <a:pPr lvl="1"/>
            <a:r>
              <a:rPr lang="en-US" altLang="ko-KR" dirty="0"/>
              <a:t>next()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/>
              <a:t> 다음 행으로 이동</a:t>
            </a:r>
            <a:endParaRPr lang="en-US" altLang="ko-KR" dirty="0"/>
          </a:p>
          <a:p>
            <a:pPr lvl="2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19936" y="1340769"/>
            <a:ext cx="3920698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while (</a:t>
            </a:r>
            <a:r>
              <a:rPr lang="en-US" altLang="ko-KR" sz="1400" dirty="0" err="1"/>
              <a:t>rs.next</a:t>
            </a:r>
            <a:r>
              <a:rPr lang="en-US" altLang="ko-KR" sz="1400" dirty="0"/>
              <a:t>())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rs.getString</a:t>
            </a:r>
            <a:r>
              <a:rPr lang="en-US" altLang="ko-KR" sz="1400" dirty="0"/>
              <a:t>("name"));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rs.getString</a:t>
            </a:r>
            <a:r>
              <a:rPr lang="en-US" altLang="ko-KR" sz="1400" dirty="0"/>
              <a:t>("id"));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rs.getString</a:t>
            </a:r>
            <a:r>
              <a:rPr lang="en-US" altLang="ko-KR" sz="1400" dirty="0"/>
              <a:t>("dept"));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rs.close</a:t>
            </a:r>
            <a:r>
              <a:rPr lang="en-US" altLang="ko-KR" sz="1400" dirty="0"/>
              <a:t>();</a:t>
            </a: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/>
          </p:nvPr>
        </p:nvGraphicFramePr>
        <p:xfrm>
          <a:off x="3287688" y="5088159"/>
          <a:ext cx="3005286" cy="11125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7200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83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7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김철수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컴퓨터시스템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1091011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최고봉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멀티미디어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0792012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이기자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/>
                        <a:t>컴퓨터공학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/>
                        <a:t>0494013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9" name="구부러진 연결선 8"/>
          <p:cNvCxnSpPr>
            <a:stCxn id="10" idx="1"/>
          </p:cNvCxnSpPr>
          <p:nvPr/>
        </p:nvCxnSpPr>
        <p:spPr>
          <a:xfrm rot="10800000" flipV="1">
            <a:off x="6240015" y="4777555"/>
            <a:ext cx="1584176" cy="206150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824192" y="4623667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13" name="구부러진 연결선 12"/>
          <p:cNvCxnSpPr>
            <a:stCxn id="14" idx="1"/>
          </p:cNvCxnSpPr>
          <p:nvPr/>
        </p:nvCxnSpPr>
        <p:spPr>
          <a:xfrm rot="10800000" flipV="1">
            <a:off x="6312023" y="5025228"/>
            <a:ext cx="1571114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83137" y="4871340"/>
            <a:ext cx="1237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16" name="구부러진 연결선 15"/>
          <p:cNvCxnSpPr>
            <a:stCxn id="17" idx="1"/>
          </p:cNvCxnSpPr>
          <p:nvPr/>
        </p:nvCxnSpPr>
        <p:spPr>
          <a:xfrm rot="10800000" flipV="1">
            <a:off x="6312024" y="5385267"/>
            <a:ext cx="1571114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883138" y="5231379"/>
            <a:ext cx="1237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18" name="구부러진 연결선 17"/>
          <p:cNvCxnSpPr>
            <a:stCxn id="19" idx="1"/>
          </p:cNvCxnSpPr>
          <p:nvPr/>
        </p:nvCxnSpPr>
        <p:spPr>
          <a:xfrm rot="10800000" flipV="1">
            <a:off x="6312024" y="5745307"/>
            <a:ext cx="1571114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883138" y="5591419"/>
            <a:ext cx="1237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true</a:t>
            </a:r>
            <a:endParaRPr lang="ko-KR" altLang="en-US" sz="1400" dirty="0"/>
          </a:p>
        </p:txBody>
      </p:sp>
      <p:cxnSp>
        <p:nvCxnSpPr>
          <p:cNvPr id="20" name="구부러진 연결선 19"/>
          <p:cNvCxnSpPr/>
          <p:nvPr/>
        </p:nvCxnSpPr>
        <p:spPr>
          <a:xfrm rot="10800000" flipV="1">
            <a:off x="6312034" y="6033339"/>
            <a:ext cx="1571105" cy="215442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883138" y="5899196"/>
            <a:ext cx="13092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next() : false</a:t>
            </a:r>
            <a:endParaRPr lang="ko-KR" altLang="en-US" sz="1400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47557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검색과 출력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103785" y="1027190"/>
            <a:ext cx="82153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앞서 생성한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sampledb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테이블의 모든 데이터를 출력하고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특별히 이름이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이기자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학생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데이터를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32680" y="1763464"/>
            <a:ext cx="752664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import java.io.*;</a:t>
            </a:r>
          </a:p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java.sql</a:t>
            </a:r>
            <a:r>
              <a:rPr lang="en-US" altLang="ko-KR" sz="1200" dirty="0"/>
              <a:t>.*;</a:t>
            </a:r>
          </a:p>
          <a:p>
            <a:endParaRPr lang="en-US" altLang="ko-KR" sz="1200" dirty="0"/>
          </a:p>
          <a:p>
            <a:pPr defTabSz="180000"/>
            <a:r>
              <a:rPr lang="en-US" altLang="ko-KR" sz="1200" dirty="0"/>
              <a:t>public class JDBC_Ex2 {</a:t>
            </a:r>
          </a:p>
          <a:p>
            <a:pPr defTabSz="180000"/>
            <a:r>
              <a:rPr lang="en-US" altLang="ko-KR" sz="1200" dirty="0"/>
              <a:t>	public static void main 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Connection conn;</a:t>
            </a:r>
          </a:p>
          <a:p>
            <a:pPr defTabSz="180000"/>
            <a:r>
              <a:rPr lang="en-US" altLang="ko-KR" sz="1200" dirty="0"/>
              <a:t>		Statement </a:t>
            </a:r>
            <a:r>
              <a:rPr lang="en-US" altLang="ko-KR" sz="1200" dirty="0" err="1"/>
              <a:t>stmt</a:t>
            </a:r>
            <a:r>
              <a:rPr lang="en-US" altLang="ko-KR" sz="1200" dirty="0"/>
              <a:t> = null;</a:t>
            </a:r>
          </a:p>
          <a:p>
            <a:pPr defTabSz="180000"/>
            <a:r>
              <a:rPr lang="en-US" altLang="ko-KR" sz="1200" dirty="0"/>
              <a:t>		try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Class.forName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com.mysql.jdbc.Driver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conn = </a:t>
            </a:r>
            <a:r>
              <a:rPr lang="en-US" altLang="ko-KR" sz="1200" dirty="0" err="1"/>
              <a:t>DriverManager.getConnection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jdbc:mysql</a:t>
            </a:r>
            <a:r>
              <a:rPr lang="en-US" altLang="ko-KR" sz="1200" dirty="0"/>
              <a:t>://localhost:3306/</a:t>
            </a:r>
            <a:r>
              <a:rPr lang="en-US" altLang="ko-KR" sz="1200" dirty="0" err="1"/>
              <a:t>sampledb</a:t>
            </a:r>
            <a:r>
              <a:rPr lang="en-US" altLang="ko-KR" sz="1200" dirty="0"/>
              <a:t>", "root","");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("DB </a:t>
            </a:r>
            <a:r>
              <a:rPr lang="ko-KR" altLang="en-US" sz="1200" dirty="0"/>
              <a:t>연결 완료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stmt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conn.createStatement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ResultSet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stmt.executeQuery</a:t>
            </a:r>
            <a:r>
              <a:rPr lang="en-US" altLang="ko-KR" sz="1200" dirty="0"/>
              <a:t>("select * from student");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printData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, "name", "id", "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stmt.executeQuery</a:t>
            </a:r>
            <a:r>
              <a:rPr lang="en-US" altLang="ko-KR" sz="1200" dirty="0"/>
              <a:t>("select name, id, 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 from student where name='</a:t>
            </a:r>
            <a:r>
              <a:rPr lang="ko-KR" altLang="en-US" sz="1200" dirty="0"/>
              <a:t>이기자</a:t>
            </a:r>
            <a:r>
              <a:rPr lang="en-US" altLang="ko-KR" sz="1200" dirty="0"/>
              <a:t>'"); 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printData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srs</a:t>
            </a:r>
            <a:r>
              <a:rPr lang="en-US" altLang="ko-KR" sz="1200" dirty="0"/>
              <a:t>, "name", "id", "</a:t>
            </a:r>
            <a:r>
              <a:rPr lang="en-US" altLang="ko-KR" sz="1200" dirty="0" err="1"/>
              <a:t>dept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ClassNotFoundException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("JDBC </a:t>
            </a:r>
            <a:r>
              <a:rPr lang="ko-KR" altLang="en-US" sz="1200" dirty="0"/>
              <a:t>드라이버 로드 에러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SQLException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("SQL </a:t>
            </a:r>
            <a:r>
              <a:rPr lang="ko-KR" altLang="en-US" sz="1200" dirty="0"/>
              <a:t>실행 에러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2674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0881"/>
            <a:ext cx="10515600" cy="1325563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2</a:t>
            </a:r>
            <a:r>
              <a:rPr lang="ko-KR" altLang="en-US" dirty="0" smtClean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데이터 검색과 출력</a:t>
            </a:r>
            <a:r>
              <a:rPr lang="en-US" altLang="ko-KR" dirty="0"/>
              <a:t>(</a:t>
            </a:r>
            <a:r>
              <a:rPr lang="ko-KR" altLang="en-US" dirty="0"/>
              <a:t>소스 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12485" y="1700809"/>
            <a:ext cx="7782055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	private static void </a:t>
            </a:r>
            <a:r>
              <a:rPr lang="en-US" altLang="ko-KR" sz="1100" dirty="0" err="1"/>
              <a:t>printData</a:t>
            </a:r>
            <a:r>
              <a:rPr lang="en-US" altLang="ko-KR" sz="1100" dirty="0"/>
              <a:t>(</a:t>
            </a:r>
            <a:r>
              <a:rPr lang="en-US" altLang="ko-KR" sz="1100" dirty="0" err="1"/>
              <a:t>ResultSet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srs</a:t>
            </a:r>
            <a:r>
              <a:rPr lang="en-US" altLang="ko-KR" sz="1100" dirty="0"/>
              <a:t>, String col1, String col2, String col3)</a:t>
            </a:r>
          </a:p>
          <a:p>
            <a:pPr defTabSz="180000"/>
            <a:r>
              <a:rPr lang="en-US" altLang="ko-KR" sz="1100" dirty="0"/>
              <a:t>			 throws </a:t>
            </a:r>
            <a:r>
              <a:rPr lang="en-US" altLang="ko-KR" sz="1100" dirty="0" err="1"/>
              <a:t>SQLException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	while (</a:t>
            </a:r>
            <a:r>
              <a:rPr lang="en-US" altLang="ko-KR" sz="1100" dirty="0" err="1"/>
              <a:t>srs.next</a:t>
            </a:r>
            <a:r>
              <a:rPr lang="en-US" altLang="ko-KR" sz="1100" dirty="0"/>
              <a:t>()) {</a:t>
            </a:r>
          </a:p>
          <a:p>
            <a:pPr defTabSz="180000"/>
            <a:r>
              <a:rPr lang="en-US" altLang="ko-KR" sz="1100" dirty="0"/>
              <a:t>			if (!col1.equals(“”))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("name"));</a:t>
            </a:r>
          </a:p>
          <a:p>
            <a:pPr defTabSz="180000"/>
            <a:r>
              <a:rPr lang="en-US" altLang="ko-KR" sz="1100" dirty="0"/>
              <a:t>			if ((!col2.equals(“”))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("id"));</a:t>
            </a:r>
          </a:p>
          <a:p>
            <a:pPr defTabSz="180000"/>
            <a:r>
              <a:rPr lang="en-US" altLang="ko-KR" sz="1100" dirty="0"/>
              <a:t>			if ((!col3.equals(“”))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dept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/>
              <a:t>			else </a:t>
            </a:r>
          </a:p>
          <a:p>
            <a:pPr defTabSz="180000"/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115235" y="4365105"/>
            <a:ext cx="7779304" cy="769441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DB </a:t>
            </a:r>
            <a:r>
              <a:rPr lang="ko-KR" altLang="en-US" sz="1100" dirty="0"/>
              <a:t>연결 완료</a:t>
            </a:r>
          </a:p>
          <a:p>
            <a:r>
              <a:rPr lang="ko-KR" altLang="en-US" sz="1100" dirty="0"/>
              <a:t>이기자 </a:t>
            </a:r>
            <a:r>
              <a:rPr lang="en-US" altLang="ko-KR" sz="1100" dirty="0"/>
              <a:t>| 0494013 | </a:t>
            </a:r>
            <a:r>
              <a:rPr lang="ko-KR" altLang="en-US" sz="1100" dirty="0"/>
              <a:t>컴퓨터공학</a:t>
            </a:r>
          </a:p>
          <a:p>
            <a:r>
              <a:rPr lang="ko-KR" altLang="en-US" sz="1100" dirty="0"/>
              <a:t>김철수 </a:t>
            </a:r>
            <a:r>
              <a:rPr lang="en-US" altLang="ko-KR" sz="1100" dirty="0"/>
              <a:t>| 1091011 | </a:t>
            </a:r>
            <a:r>
              <a:rPr lang="ko-KR" altLang="en-US" sz="1100" dirty="0"/>
              <a:t>컴퓨터시스템</a:t>
            </a:r>
          </a:p>
          <a:p>
            <a:r>
              <a:rPr lang="ko-KR" altLang="en-US" sz="1100" dirty="0"/>
              <a:t>이기자 </a:t>
            </a:r>
            <a:r>
              <a:rPr lang="en-US" altLang="ko-KR" sz="1100" dirty="0"/>
              <a:t>| 0494013 | </a:t>
            </a:r>
            <a:r>
              <a:rPr lang="ko-KR" altLang="en-US" sz="1100" dirty="0"/>
              <a:t>컴퓨터공학</a:t>
            </a:r>
          </a:p>
        </p:txBody>
      </p:sp>
    </p:spTree>
    <p:extLst>
      <p:ext uri="{BB962C8B-B14F-4D97-AF65-F5344CB8AC3E}">
        <p14:creationId xmlns:p14="http://schemas.microsoft.com/office/powerpoint/2010/main" val="2785836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5878"/>
            <a:ext cx="10515600" cy="1325563"/>
          </a:xfrm>
        </p:spPr>
        <p:txBody>
          <a:bodyPr/>
          <a:lstStyle/>
          <a:p>
            <a:r>
              <a:rPr lang="ko-KR" altLang="en-US" dirty="0"/>
              <a:t>데이터의 변경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3790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ko-KR" altLang="en-US" dirty="0"/>
              <a:t>레코드 추가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에 변경을 가하는 조작은 </a:t>
            </a:r>
            <a:r>
              <a:rPr lang="en-US" altLang="ko-KR" dirty="0" err="1"/>
              <a:t>executeUpdate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en-US" altLang="ko-KR" dirty="0"/>
              <a:t>SQL</a:t>
            </a:r>
            <a:r>
              <a:rPr lang="ko-KR" altLang="en-US" dirty="0"/>
              <a:t>문 수행으로 영향을 받은 행의 개수 반환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 수정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레코드삭제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783632" y="1775718"/>
            <a:ext cx="64807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stmt.executeUpdate</a:t>
            </a:r>
            <a:r>
              <a:rPr lang="en-US" altLang="ko-KR" sz="1400" dirty="0"/>
              <a:t>("insert into student (name, id, </a:t>
            </a:r>
            <a:r>
              <a:rPr lang="en-US" altLang="ko-KR" sz="1400" dirty="0" err="1"/>
              <a:t>dept</a:t>
            </a:r>
            <a:r>
              <a:rPr lang="en-US" altLang="ko-KR" sz="1400" dirty="0"/>
              <a:t>) values('</a:t>
            </a:r>
            <a:r>
              <a:rPr lang="ko-KR" altLang="en-US" sz="1400" dirty="0"/>
              <a:t>아무개</a:t>
            </a:r>
            <a:r>
              <a:rPr lang="en-US" altLang="ko-KR" sz="1400" dirty="0"/>
              <a:t>',</a:t>
            </a:r>
          </a:p>
          <a:p>
            <a:r>
              <a:rPr lang="en-US" altLang="ko-KR" sz="1400" dirty="0"/>
              <a:t>			'0893012', '</a:t>
            </a:r>
            <a:r>
              <a:rPr lang="ko-KR" altLang="en-US" sz="1400" dirty="0"/>
              <a:t>컴퓨터공학</a:t>
            </a:r>
            <a:r>
              <a:rPr lang="en-US" altLang="ko-KR" sz="1400" dirty="0"/>
              <a:t>');");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56539" y="4293097"/>
            <a:ext cx="648072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stmt.executeUpdate</a:t>
            </a:r>
            <a:r>
              <a:rPr lang="en-US" altLang="ko-KR" sz="1400" dirty="0"/>
              <a:t>("update student set id='0189011' where name='</a:t>
            </a:r>
            <a:r>
              <a:rPr lang="ko-KR" altLang="en-US" sz="1400" dirty="0"/>
              <a:t>아무개</a:t>
            </a:r>
            <a:r>
              <a:rPr lang="en-US" altLang="ko-KR" sz="1400" dirty="0"/>
              <a:t>'");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53916" y="5589241"/>
            <a:ext cx="6483343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stmt.executeUpdate</a:t>
            </a:r>
            <a:r>
              <a:rPr lang="en-US" altLang="ko-KR" sz="1400" dirty="0"/>
              <a:t>("delete from student where name='</a:t>
            </a:r>
            <a:r>
              <a:rPr lang="ko-KR" altLang="en-US" sz="1400" dirty="0"/>
              <a:t>아무개</a:t>
            </a:r>
            <a:r>
              <a:rPr lang="en-US" altLang="ko-KR" sz="1400" dirty="0"/>
              <a:t>'");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0314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2841" y="13286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3 </a:t>
            </a:r>
            <a:r>
              <a:rPr lang="en-US" altLang="ko-KR" dirty="0"/>
              <a:t>: </a:t>
            </a:r>
            <a:r>
              <a:rPr lang="ko-KR" altLang="en-US" dirty="0"/>
              <a:t>데이터의 변경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188719" y="913040"/>
            <a:ext cx="102648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앞서 생성한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sampledb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테이블에 새로운 학생 정보를 추가하고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새로 생성된 학생의 정보를 수정한 후에 다시 삭제하는 코드를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데이터가 변경될 때마다 모든 테이블의 내용을 출력하도록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8130" y="1721402"/>
            <a:ext cx="8712366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import java.io.*;</a:t>
            </a:r>
          </a:p>
          <a:p>
            <a:pPr defTabSz="180000"/>
            <a:r>
              <a:rPr lang="en-US" altLang="ko-KR" sz="1100" dirty="0"/>
              <a:t>import </a:t>
            </a:r>
            <a:r>
              <a:rPr lang="en-US" altLang="ko-KR" sz="1100" dirty="0" err="1"/>
              <a:t>java.sql</a:t>
            </a:r>
            <a:r>
              <a:rPr lang="en-US" altLang="ko-KR" sz="1100" dirty="0"/>
              <a:t>.*;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/>
              <a:t>public class JDBC_Ex3 {</a:t>
            </a:r>
          </a:p>
          <a:p>
            <a:pPr defTabSz="180000"/>
            <a:r>
              <a:rPr lang="en-US" altLang="ko-KR" sz="1100" dirty="0"/>
              <a:t>	public static void main 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/>
              <a:t>		Connection conn;</a:t>
            </a:r>
          </a:p>
          <a:p>
            <a:pPr defTabSz="180000"/>
            <a:r>
              <a:rPr lang="en-US" altLang="ko-KR" sz="1100" dirty="0"/>
              <a:t>		Statement 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 = null;</a:t>
            </a:r>
          </a:p>
          <a:p>
            <a:pPr defTabSz="180000"/>
            <a:r>
              <a:rPr lang="en-US" altLang="ko-KR" sz="1100" dirty="0"/>
              <a:t>		try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Class.forName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com.mysql.jdbc.Driver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	conn = </a:t>
            </a:r>
            <a:r>
              <a:rPr lang="en-US" altLang="ko-KR" sz="1100" dirty="0" err="1"/>
              <a:t>DriverManager.getConnection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jdbc:mysql</a:t>
            </a:r>
            <a:r>
              <a:rPr lang="en-US" altLang="ko-KR" sz="1100" dirty="0"/>
              <a:t>://localhost:3306/</a:t>
            </a:r>
            <a:r>
              <a:rPr lang="en-US" altLang="ko-KR" sz="1100" dirty="0" err="1"/>
              <a:t>sampledb</a:t>
            </a:r>
            <a:r>
              <a:rPr lang="en-US" altLang="ko-KR" sz="1100" dirty="0"/>
              <a:t>", "root","");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("DB </a:t>
            </a:r>
            <a:r>
              <a:rPr lang="ko-KR" altLang="en-US" sz="1100" dirty="0"/>
              <a:t>연결 완료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conn.createStatement</a:t>
            </a:r>
            <a:r>
              <a:rPr lang="en-US" altLang="ko-KR" sz="1100" dirty="0"/>
              <a:t>();</a:t>
            </a:r>
          </a:p>
          <a:p>
            <a:pPr defTabSz="180000"/>
            <a:r>
              <a:rPr lang="en-US" altLang="ko-KR" sz="1100" dirty="0"/>
              <a:t> 			stmt.exe </a:t>
            </a:r>
            <a:r>
              <a:rPr lang="en-US" altLang="ko-KR" sz="1100" dirty="0" err="1"/>
              <a:t>cuteUpdate</a:t>
            </a:r>
            <a:r>
              <a:rPr lang="en-US" altLang="ko-KR" sz="1100" dirty="0"/>
              <a:t>("insert into student (name, id, </a:t>
            </a:r>
            <a:r>
              <a:rPr lang="en-US" altLang="ko-KR" sz="1100" dirty="0" err="1"/>
              <a:t>dept</a:t>
            </a:r>
            <a:r>
              <a:rPr lang="en-US" altLang="ko-KR" sz="1100" dirty="0"/>
              <a:t>) values('</a:t>
            </a:r>
            <a:r>
              <a:rPr lang="ko-KR" altLang="en-US" sz="1100" dirty="0"/>
              <a:t>아무개</a:t>
            </a:r>
            <a:r>
              <a:rPr lang="en-US" altLang="ko-KR" sz="1100" dirty="0"/>
              <a:t>', '0893012', '</a:t>
            </a:r>
            <a:r>
              <a:rPr lang="ko-KR" altLang="en-US" sz="1100" dirty="0"/>
              <a:t>컴퓨터공학</a:t>
            </a:r>
            <a:r>
              <a:rPr lang="en-US" altLang="ko-KR" sz="1100" dirty="0"/>
              <a:t>');");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stmt.executeUpdate</a:t>
            </a:r>
            <a:r>
              <a:rPr lang="en-US" altLang="ko-KR" sz="1100" dirty="0"/>
              <a:t>( "update student set id='0189011' where name='</a:t>
            </a:r>
            <a:r>
              <a:rPr lang="ko-KR" altLang="en-US" sz="1100" dirty="0"/>
              <a:t>아무개</a:t>
            </a:r>
            <a:r>
              <a:rPr lang="en-US" altLang="ko-KR" sz="1100" dirty="0"/>
              <a:t>'");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stmt.executeUpdate</a:t>
            </a:r>
            <a:r>
              <a:rPr lang="en-US" altLang="ko-KR" sz="1100" dirty="0"/>
              <a:t>("delete from student where name='</a:t>
            </a:r>
            <a:r>
              <a:rPr lang="ko-KR" altLang="en-US" sz="1100" dirty="0"/>
              <a:t>아무개</a:t>
            </a:r>
            <a:r>
              <a:rPr lang="en-US" altLang="ko-KR" sz="1100" dirty="0"/>
              <a:t>'");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);</a:t>
            </a:r>
          </a:p>
          <a:p>
            <a:pPr defTabSz="180000"/>
            <a:r>
              <a:rPr lang="en-US" altLang="ko-KR" sz="1100" dirty="0"/>
              <a:t>		} catch (</a:t>
            </a:r>
            <a:r>
              <a:rPr lang="en-US" altLang="ko-KR" sz="1100" dirty="0" err="1"/>
              <a:t>ClassNotFoundException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("JDBC </a:t>
            </a:r>
            <a:r>
              <a:rPr lang="ko-KR" altLang="en-US" sz="1100" dirty="0"/>
              <a:t>드라이버 로드 에러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} catch (</a:t>
            </a:r>
            <a:r>
              <a:rPr lang="en-US" altLang="ko-KR" sz="1100" dirty="0" err="1"/>
              <a:t>SQLException</a:t>
            </a:r>
            <a:r>
              <a:rPr lang="en-US" altLang="ko-KR" sz="1100" dirty="0"/>
              <a:t> e)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("SQL </a:t>
            </a:r>
            <a:r>
              <a:rPr lang="ko-KR" altLang="en-US" sz="1100" dirty="0"/>
              <a:t>실행 에러</a:t>
            </a:r>
            <a:r>
              <a:rPr lang="en-US" altLang="ko-KR" sz="1100" dirty="0"/>
              <a:t>");</a:t>
            </a:r>
          </a:p>
          <a:p>
            <a:pPr defTabSz="180000"/>
            <a:r>
              <a:rPr lang="en-US" altLang="ko-KR" sz="1100" dirty="0"/>
              <a:t>		} 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07644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9193"/>
            <a:ext cx="10515600" cy="1325563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 smtClean="0"/>
              <a:t>3 </a:t>
            </a:r>
            <a:r>
              <a:rPr lang="en-US" altLang="ko-KR" dirty="0"/>
              <a:t>: </a:t>
            </a:r>
            <a:r>
              <a:rPr lang="ko-KR" altLang="en-US" dirty="0"/>
              <a:t>데이터의 변경</a:t>
            </a:r>
            <a:r>
              <a:rPr lang="en-US" altLang="ko-KR" dirty="0"/>
              <a:t>(</a:t>
            </a:r>
            <a:r>
              <a:rPr lang="ko-KR" altLang="en-US" dirty="0"/>
              <a:t>소스 계속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30369" y="1340769"/>
            <a:ext cx="7236296" cy="16158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/>
              <a:t>private static void </a:t>
            </a:r>
            <a:r>
              <a:rPr lang="en-US" altLang="ko-KR" sz="1100" dirty="0" err="1"/>
              <a:t>printTable</a:t>
            </a:r>
            <a:r>
              <a:rPr lang="en-US" altLang="ko-KR" sz="1100" dirty="0"/>
              <a:t>(Statement </a:t>
            </a:r>
            <a:r>
              <a:rPr lang="en-US" altLang="ko-KR" sz="1100" dirty="0" err="1"/>
              <a:t>stmt</a:t>
            </a:r>
            <a:r>
              <a:rPr lang="en-US" altLang="ko-KR" sz="1100" dirty="0"/>
              <a:t>) throws </a:t>
            </a:r>
            <a:r>
              <a:rPr lang="en-US" altLang="ko-KR" sz="1100" dirty="0" err="1"/>
              <a:t>SQLException</a:t>
            </a:r>
            <a:r>
              <a:rPr lang="en-US" altLang="ko-KR" sz="1100" dirty="0"/>
              <a:t> {</a:t>
            </a:r>
          </a:p>
          <a:p>
            <a:pPr defTabSz="180000"/>
            <a:r>
              <a:rPr lang="en-US" altLang="ko-KR" sz="1100" dirty="0"/>
              <a:t>		</a:t>
            </a:r>
            <a:r>
              <a:rPr lang="en-US" altLang="ko-KR" sz="1100" dirty="0" err="1"/>
              <a:t>ResultSet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srs</a:t>
            </a:r>
            <a:r>
              <a:rPr lang="en-US" altLang="ko-KR" sz="1100" dirty="0"/>
              <a:t> = </a:t>
            </a:r>
            <a:r>
              <a:rPr lang="en-US" altLang="ko-KR" sz="1100" dirty="0" err="1"/>
              <a:t>stmt.executeQuery</a:t>
            </a:r>
            <a:r>
              <a:rPr lang="en-US" altLang="ko-KR" sz="1100" dirty="0"/>
              <a:t>("select * from student");</a:t>
            </a:r>
          </a:p>
          <a:p>
            <a:pPr defTabSz="180000"/>
            <a:r>
              <a:rPr lang="en-US" altLang="ko-KR" sz="1100" dirty="0"/>
              <a:t>		while (</a:t>
            </a:r>
            <a:r>
              <a:rPr lang="en-US" altLang="ko-KR" sz="1100" dirty="0" err="1"/>
              <a:t>srs.next</a:t>
            </a:r>
            <a:r>
              <a:rPr lang="en-US" altLang="ko-KR" sz="1100" dirty="0"/>
              <a:t>()) {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("name"));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("id"));</a:t>
            </a:r>
          </a:p>
          <a:p>
            <a:pPr defTabSz="180000"/>
            <a:r>
              <a:rPr lang="en-US" altLang="ko-KR" sz="1100" dirty="0"/>
              <a:t>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("\t|\t" + </a:t>
            </a:r>
            <a:r>
              <a:rPr lang="en-US" altLang="ko-KR" sz="1100" dirty="0" err="1"/>
              <a:t>srs.getString</a:t>
            </a:r>
            <a:r>
              <a:rPr lang="en-US" altLang="ko-KR" sz="1100" dirty="0"/>
              <a:t>("</a:t>
            </a:r>
            <a:r>
              <a:rPr lang="en-US" altLang="ko-KR" sz="1100" dirty="0" err="1"/>
              <a:t>dept</a:t>
            </a:r>
            <a:r>
              <a:rPr lang="en-US" altLang="ko-KR" sz="1100" dirty="0"/>
              <a:t>"));</a:t>
            </a:r>
          </a:p>
          <a:p>
            <a:pPr defTabSz="180000"/>
            <a:r>
              <a:rPr lang="en-US" altLang="ko-KR" sz="1100" dirty="0"/>
              <a:t>		}</a:t>
            </a:r>
          </a:p>
          <a:p>
            <a:pPr defTabSz="180000"/>
            <a:r>
              <a:rPr lang="en-US" altLang="ko-KR" sz="1100" dirty="0"/>
              <a:t>	}</a:t>
            </a:r>
          </a:p>
          <a:p>
            <a:pPr defTabSz="180000"/>
            <a:r>
              <a:rPr lang="en-US" altLang="ko-KR" sz="11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524001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48675" y="3068961"/>
            <a:ext cx="7317990" cy="1615827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en-US" altLang="ko-KR" sz="1100" dirty="0">
                <a:latin typeface="Consolas" panose="020B0609020204030204" pitchFamily="49" charset="0"/>
              </a:rPr>
              <a:t>DB </a:t>
            </a:r>
            <a:r>
              <a:rPr lang="ko-KR" altLang="en-US" sz="1100" dirty="0">
                <a:latin typeface="YDVYGOStd12"/>
              </a:rPr>
              <a:t>연결 완료</a:t>
            </a:r>
          </a:p>
          <a:p>
            <a:r>
              <a:rPr lang="ko-KR" altLang="en-US" sz="1100" dirty="0">
                <a:latin typeface="YDVYGOStd12"/>
              </a:rPr>
              <a:t>이기자 </a:t>
            </a:r>
            <a:r>
              <a:rPr lang="en-US" altLang="ko-KR" sz="1100" dirty="0">
                <a:latin typeface="Consolas" panose="020B0609020204030204" pitchFamily="49" charset="0"/>
              </a:rPr>
              <a:t>| 0494013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아무개 </a:t>
            </a:r>
            <a:r>
              <a:rPr lang="en-US" altLang="ko-KR" sz="1100" dirty="0">
                <a:latin typeface="Consolas" panose="020B0609020204030204" pitchFamily="49" charset="0"/>
              </a:rPr>
              <a:t>| 0893012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김철수 </a:t>
            </a:r>
            <a:r>
              <a:rPr lang="en-US" altLang="ko-KR" sz="1100" dirty="0">
                <a:latin typeface="Consolas" panose="020B0609020204030204" pitchFamily="49" charset="0"/>
              </a:rPr>
              <a:t>| 1091011 | </a:t>
            </a:r>
            <a:r>
              <a:rPr lang="ko-KR" altLang="en-US" sz="1100" dirty="0">
                <a:latin typeface="YDVYGOStd12"/>
              </a:rPr>
              <a:t>컴퓨터시스템</a:t>
            </a:r>
          </a:p>
          <a:p>
            <a:r>
              <a:rPr lang="ko-KR" altLang="en-US" sz="1100" dirty="0">
                <a:latin typeface="YDVYGOStd12"/>
              </a:rPr>
              <a:t>아무개 </a:t>
            </a:r>
            <a:r>
              <a:rPr lang="en-US" altLang="ko-KR" sz="1100" dirty="0">
                <a:latin typeface="Consolas" panose="020B0609020204030204" pitchFamily="49" charset="0"/>
              </a:rPr>
              <a:t>| 0189011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이기자 </a:t>
            </a:r>
            <a:r>
              <a:rPr lang="en-US" altLang="ko-KR" sz="1100" dirty="0">
                <a:latin typeface="Consolas" panose="020B0609020204030204" pitchFamily="49" charset="0"/>
              </a:rPr>
              <a:t>| 0494013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김철수 </a:t>
            </a:r>
            <a:r>
              <a:rPr lang="en-US" altLang="ko-KR" sz="1100" dirty="0">
                <a:latin typeface="Consolas" panose="020B0609020204030204" pitchFamily="49" charset="0"/>
              </a:rPr>
              <a:t>| 1091011 | </a:t>
            </a:r>
            <a:r>
              <a:rPr lang="ko-KR" altLang="en-US" sz="1100" dirty="0">
                <a:latin typeface="YDVYGOStd12"/>
              </a:rPr>
              <a:t>컴퓨터시스템</a:t>
            </a:r>
          </a:p>
          <a:p>
            <a:r>
              <a:rPr lang="ko-KR" altLang="en-US" sz="1100" dirty="0">
                <a:latin typeface="YDVYGOStd12"/>
              </a:rPr>
              <a:t>이기자 </a:t>
            </a:r>
            <a:r>
              <a:rPr lang="en-US" altLang="ko-KR" sz="1100" dirty="0">
                <a:latin typeface="Consolas" panose="020B0609020204030204" pitchFamily="49" charset="0"/>
              </a:rPr>
              <a:t>| 0494013 | </a:t>
            </a:r>
            <a:r>
              <a:rPr lang="ko-KR" altLang="en-US" sz="1100" dirty="0">
                <a:latin typeface="YDVYGOStd12"/>
              </a:rPr>
              <a:t>컴퓨터공학</a:t>
            </a:r>
          </a:p>
          <a:p>
            <a:r>
              <a:rPr lang="ko-KR" altLang="en-US" sz="1100" dirty="0">
                <a:latin typeface="YDVYGOStd12"/>
              </a:rPr>
              <a:t>김철수 </a:t>
            </a:r>
            <a:r>
              <a:rPr lang="en-US" altLang="ko-KR" sz="1100" dirty="0">
                <a:latin typeface="Consolas" panose="020B0609020204030204" pitchFamily="49" charset="0"/>
              </a:rPr>
              <a:t>| 1091011 | </a:t>
            </a:r>
            <a:r>
              <a:rPr lang="ko-KR" altLang="en-US" sz="1100" dirty="0">
                <a:latin typeface="YDVYGOStd12"/>
              </a:rPr>
              <a:t>컴퓨터시스템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743699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err="1"/>
              <a:t>겍체지향</a:t>
            </a:r>
            <a:r>
              <a:rPr lang="ko-KR" altLang="en-US" dirty="0"/>
              <a:t> 데이터베이스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200" y="1202170"/>
            <a:ext cx="10515600" cy="4351338"/>
          </a:xfrm>
        </p:spPr>
        <p:txBody>
          <a:bodyPr/>
          <a:lstStyle/>
          <a:p>
            <a:r>
              <a:rPr lang="ko-KR" altLang="en-US" dirty="0"/>
              <a:t>객체지향 데이터 베이스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객체 지향 프로그래밍에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정보를 객체의 형태로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오브젝트 데이터베이스</a:t>
            </a:r>
            <a:r>
              <a:rPr lang="en-US" altLang="ko-KR" dirty="0"/>
              <a:t>(</a:t>
            </a:r>
            <a:r>
              <a:rPr lang="en-US" altLang="ko-KR" sz="2000" dirty="0"/>
              <a:t>object database</a:t>
            </a:r>
            <a:r>
              <a:rPr lang="en-US" altLang="ko-KR" dirty="0"/>
              <a:t>)</a:t>
            </a:r>
            <a:r>
              <a:rPr lang="ko-KR" altLang="en-US" dirty="0"/>
              <a:t>라고도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객체 모델이 그대로 데이터베이스에도 적용되므로 응용프로그램의 객체 모델과 데이터베이스의 모델이 부합됨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76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/>
              <a:t>SQL</a:t>
            </a:r>
            <a:r>
              <a:rPr lang="ko-KR" altLang="en-US" dirty="0"/>
              <a:t>과 </a:t>
            </a:r>
            <a:r>
              <a:rPr lang="en-US" altLang="ko-KR" dirty="0"/>
              <a:t>JDBC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38199" y="1060854"/>
            <a:ext cx="10924309" cy="5522826"/>
          </a:xfrm>
        </p:spPr>
        <p:txBody>
          <a:bodyPr>
            <a:normAutofit/>
          </a:bodyPr>
          <a:lstStyle/>
          <a:p>
            <a:r>
              <a:rPr lang="en-US" altLang="ko-KR" dirty="0"/>
              <a:t>SQL(Structured Query Language)</a:t>
            </a:r>
          </a:p>
          <a:p>
            <a:pPr lvl="1"/>
            <a:r>
              <a:rPr lang="ko-KR" altLang="en-US" dirty="0" err="1"/>
              <a:t>관계형</a:t>
            </a:r>
            <a:r>
              <a:rPr lang="ko-KR" altLang="en-US" dirty="0"/>
              <a:t> 데이터베이스 관리 시스템에서 사용</a:t>
            </a:r>
            <a:endParaRPr lang="en-US" altLang="ko-KR" dirty="0"/>
          </a:p>
          <a:p>
            <a:pPr lvl="1"/>
            <a:r>
              <a:rPr lang="ko-KR" altLang="en-US" dirty="0"/>
              <a:t>데이터베이스 스키마 생성</a:t>
            </a:r>
            <a:r>
              <a:rPr lang="en-US" altLang="ko-KR" dirty="0"/>
              <a:t>, </a:t>
            </a:r>
            <a:r>
              <a:rPr lang="ko-KR" altLang="en-US" dirty="0"/>
              <a:t>자료의 검색</a:t>
            </a:r>
            <a:r>
              <a:rPr lang="en-US" altLang="ko-KR" dirty="0"/>
              <a:t>,</a:t>
            </a:r>
            <a:r>
              <a:rPr lang="ko-KR" altLang="en-US" dirty="0"/>
              <a:t> 관리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그리고 데이터베이스 객체 접근 관리를 위해 고안된 언어</a:t>
            </a:r>
            <a:endParaRPr lang="en-US" altLang="ko-KR" dirty="0"/>
          </a:p>
          <a:p>
            <a:pPr lvl="1"/>
            <a:r>
              <a:rPr lang="ko-KR" altLang="en-US" dirty="0"/>
              <a:t>데이터베이스로부터 정보를 추출하거나 갱신하기 위한 표준 대화식 프로그래밍 언어</a:t>
            </a:r>
            <a:r>
              <a:rPr lang="en-US" altLang="ko-KR" dirty="0"/>
              <a:t> </a:t>
            </a:r>
          </a:p>
          <a:p>
            <a:pPr lvl="2"/>
            <a:r>
              <a:rPr lang="ko-KR" altLang="en-US" dirty="0"/>
              <a:t>다수의 데이터베이스 관련 프로그램들이 </a:t>
            </a:r>
            <a:r>
              <a:rPr lang="en-US" altLang="ko-KR" dirty="0"/>
              <a:t>SQL</a:t>
            </a:r>
            <a:r>
              <a:rPr lang="ko-KR" altLang="en-US" dirty="0"/>
              <a:t>을 표준으로 채택</a:t>
            </a:r>
            <a:endParaRPr lang="en-US" altLang="ko-KR" dirty="0"/>
          </a:p>
          <a:p>
            <a:r>
              <a:rPr lang="en-US" altLang="ko-KR" dirty="0"/>
              <a:t>JDBC (Java </a:t>
            </a:r>
            <a:r>
              <a:rPr lang="en-US" altLang="ko-KR" dirty="0" err="1"/>
              <a:t>DataBase</a:t>
            </a:r>
            <a:r>
              <a:rPr lang="en-US" altLang="ko-KR" dirty="0"/>
              <a:t> Connectivity)</a:t>
            </a:r>
          </a:p>
          <a:p>
            <a:pPr lvl="1"/>
            <a:r>
              <a:rPr lang="ko-KR" altLang="en-US" dirty="0" err="1"/>
              <a:t>관계형</a:t>
            </a:r>
            <a:r>
              <a:rPr lang="en-US" altLang="ko-KR" dirty="0"/>
              <a:t> </a:t>
            </a:r>
            <a:r>
              <a:rPr lang="ko-KR" altLang="en-US" dirty="0"/>
              <a:t>데이터베이스에 저장된 데이터를 접근 및 조작할 수 있게 하는 </a:t>
            </a:r>
            <a:r>
              <a:rPr lang="en-US" altLang="ko-KR" dirty="0"/>
              <a:t>API</a:t>
            </a:r>
          </a:p>
          <a:p>
            <a:pPr lvl="1"/>
            <a:r>
              <a:rPr lang="ko-KR" altLang="en-US" dirty="0"/>
              <a:t>다양한 </a:t>
            </a:r>
            <a:r>
              <a:rPr lang="en-US" altLang="ko-KR" dirty="0"/>
              <a:t>DBMS</a:t>
            </a:r>
            <a:r>
              <a:rPr lang="ko-KR" altLang="en-US" dirty="0"/>
              <a:t>에 대해 일관된 </a:t>
            </a:r>
            <a:r>
              <a:rPr lang="en-US" altLang="ko-KR" dirty="0"/>
              <a:t>API</a:t>
            </a:r>
            <a:r>
              <a:rPr lang="ko-KR" altLang="en-US" dirty="0"/>
              <a:t>로 데이터베이스 연결</a:t>
            </a:r>
            <a:r>
              <a:rPr lang="en-US" altLang="ko-KR" dirty="0"/>
              <a:t>, </a:t>
            </a:r>
            <a:r>
              <a:rPr lang="ko-KR" altLang="en-US" dirty="0"/>
              <a:t>검색</a:t>
            </a:r>
            <a:r>
              <a:rPr lang="en-US" altLang="ko-KR" dirty="0"/>
              <a:t>, </a:t>
            </a:r>
            <a:r>
              <a:rPr lang="ko-KR" altLang="en-US" dirty="0"/>
              <a:t>수정</a:t>
            </a:r>
            <a:r>
              <a:rPr lang="en-US" altLang="ko-KR" dirty="0"/>
              <a:t>, </a:t>
            </a:r>
            <a:r>
              <a:rPr lang="ko-KR" altLang="en-US" dirty="0"/>
              <a:t>관리 등을 할 수 있게 함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77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6"/>
            <a:ext cx="10515600" cy="1325563"/>
          </a:xfrm>
        </p:spPr>
        <p:txBody>
          <a:bodyPr/>
          <a:lstStyle/>
          <a:p>
            <a:r>
              <a:rPr lang="en-US" altLang="ko-KR" dirty="0"/>
              <a:t>JDBC </a:t>
            </a:r>
            <a:r>
              <a:rPr lang="ko-KR" altLang="en-US" dirty="0"/>
              <a:t>구조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696978" y="4564736"/>
            <a:ext cx="8798043" cy="1595576"/>
          </a:xfrm>
        </p:spPr>
        <p:txBody>
          <a:bodyPr>
            <a:normAutofit fontScale="55000" lnSpcReduction="20000"/>
          </a:bodyPr>
          <a:lstStyle/>
          <a:p>
            <a:r>
              <a:rPr lang="en-US" altLang="ko-KR" dirty="0"/>
              <a:t>JDBC </a:t>
            </a:r>
            <a:r>
              <a:rPr lang="ko-KR" altLang="en-US" dirty="0"/>
              <a:t>드라이버 매니저 </a:t>
            </a:r>
            <a:endParaRPr lang="en-US" altLang="ko-KR" dirty="0"/>
          </a:p>
          <a:p>
            <a:pPr lvl="1"/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에서 지원하며 </a:t>
            </a:r>
            <a:r>
              <a:rPr lang="en-US" altLang="ko-KR" dirty="0"/>
              <a:t>DBMS</a:t>
            </a:r>
            <a:r>
              <a:rPr lang="ko-KR" altLang="en-US" dirty="0"/>
              <a:t>를 접근할 수 있는 </a:t>
            </a:r>
            <a:r>
              <a:rPr lang="en-US" altLang="ko-KR" dirty="0"/>
              <a:t>JDBC </a:t>
            </a:r>
            <a:r>
              <a:rPr lang="ko-KR" altLang="en-US" dirty="0"/>
              <a:t>드라이버 로드</a:t>
            </a:r>
          </a:p>
          <a:p>
            <a:r>
              <a:rPr lang="en-US" altLang="ko-KR" dirty="0"/>
              <a:t>JDBC </a:t>
            </a:r>
            <a:r>
              <a:rPr lang="ko-KR" altLang="en-US" dirty="0"/>
              <a:t>드라이버</a:t>
            </a:r>
            <a:endParaRPr lang="en-US" altLang="ko-KR" dirty="0"/>
          </a:p>
          <a:p>
            <a:pPr lvl="1"/>
            <a:r>
              <a:rPr lang="en-US" altLang="ko-KR" dirty="0"/>
              <a:t>DBMS</a:t>
            </a:r>
            <a:r>
              <a:rPr lang="ko-KR" altLang="en-US" dirty="0"/>
              <a:t>마다 고유한 </a:t>
            </a:r>
            <a:r>
              <a:rPr lang="en-US" altLang="ko-KR" dirty="0"/>
              <a:t>JDBC </a:t>
            </a:r>
            <a:r>
              <a:rPr lang="ko-KR" altLang="en-US" dirty="0"/>
              <a:t>드라이버 제공</a:t>
            </a:r>
            <a:r>
              <a:rPr lang="en-US" altLang="ko-KR" dirty="0"/>
              <a:t>, JDBC </a:t>
            </a:r>
            <a:r>
              <a:rPr lang="ko-KR" altLang="en-US" dirty="0"/>
              <a:t>드라이버와 </a:t>
            </a:r>
            <a:r>
              <a:rPr lang="en-US" altLang="ko-KR" dirty="0"/>
              <a:t>DBMS</a:t>
            </a:r>
            <a:r>
              <a:rPr lang="ko-KR" altLang="en-US" dirty="0"/>
              <a:t>는 전용 프로토콜로 데이터베이스 처리</a:t>
            </a:r>
          </a:p>
          <a:p>
            <a:r>
              <a:rPr lang="en-US" altLang="ko-KR" dirty="0"/>
              <a:t>DBMS</a:t>
            </a:r>
          </a:p>
          <a:p>
            <a:pPr lvl="1"/>
            <a:r>
              <a:rPr lang="ko-KR" altLang="en-US" dirty="0"/>
              <a:t>데이터베이스 관리 시스템</a:t>
            </a:r>
            <a:r>
              <a:rPr lang="en-US" altLang="ko-KR" dirty="0"/>
              <a:t>.</a:t>
            </a:r>
            <a:r>
              <a:rPr lang="ko-KR" altLang="en-US" dirty="0"/>
              <a:t> 데이터베이스 생성</a:t>
            </a:r>
            <a:r>
              <a:rPr lang="en-US" altLang="ko-KR" dirty="0"/>
              <a:t>·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데이터 생성</a:t>
            </a:r>
            <a:r>
              <a:rPr lang="en-US" altLang="ko-KR" dirty="0"/>
              <a:t>·</a:t>
            </a:r>
            <a:r>
              <a:rPr lang="ko-KR" altLang="en-US" dirty="0"/>
              <a:t>검색</a:t>
            </a:r>
            <a:r>
              <a:rPr lang="en-US" altLang="ko-KR" dirty="0"/>
              <a:t>·</a:t>
            </a:r>
            <a:r>
              <a:rPr lang="ko-KR" altLang="en-US" dirty="0"/>
              <a:t>삭제 등 전담 소프트웨어 시스템</a:t>
            </a: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983322"/>
            <a:ext cx="7539756" cy="3385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957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</a:t>
            </a:r>
            <a:r>
              <a:rPr lang="ko-KR" altLang="en-US" dirty="0"/>
              <a:t>서버 설치 </a:t>
            </a:r>
            <a:r>
              <a:rPr lang="en-US" altLang="ko-KR" dirty="0"/>
              <a:t>: 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680" y="1821362"/>
            <a:ext cx="5112568" cy="471336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직사각형 3"/>
          <p:cNvSpPr/>
          <p:nvPr/>
        </p:nvSpPr>
        <p:spPr>
          <a:xfrm>
            <a:off x="3053049" y="1421252"/>
            <a:ext cx="57518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다운로드 사이트 </a:t>
            </a:r>
            <a:r>
              <a:rPr lang="en-US" altLang="ko-KR" dirty="0">
                <a:latin typeface="+mj-ea"/>
                <a:ea typeface="+mj-ea"/>
              </a:rPr>
              <a:t>: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en-US" altLang="ko-KR" dirty="0">
                <a:latin typeface="+mj-ea"/>
                <a:ea typeface="+mj-ea"/>
              </a:rPr>
              <a:t>http</a:t>
            </a:r>
            <a:r>
              <a:rPr lang="en-US" altLang="ko-KR" sz="2000" dirty="0">
                <a:latin typeface="+mj-ea"/>
                <a:ea typeface="+mj-ea"/>
              </a:rPr>
              <a:t>://</a:t>
            </a:r>
            <a:r>
              <a:rPr lang="en-US" altLang="ko-KR" dirty="0">
                <a:latin typeface="+mj-ea"/>
                <a:ea typeface="+mj-ea"/>
              </a:rPr>
              <a:t>www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r>
              <a:rPr lang="en-US" altLang="ko-KR" dirty="0">
                <a:latin typeface="+mj-ea"/>
                <a:ea typeface="+mj-ea"/>
              </a:rPr>
              <a:t>mysql</a:t>
            </a:r>
            <a:r>
              <a:rPr lang="en-US" altLang="ko-KR" sz="2000" dirty="0">
                <a:latin typeface="+mj-ea"/>
                <a:ea typeface="+mj-ea"/>
              </a:rPr>
              <a:t>.</a:t>
            </a:r>
            <a:r>
              <a:rPr lang="en-US" altLang="ko-KR" dirty="0">
                <a:latin typeface="+mj-ea"/>
                <a:ea typeface="+mj-ea"/>
              </a:rPr>
              <a:t>com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r>
              <a:rPr lang="en-US" altLang="ko-KR" dirty="0">
                <a:latin typeface="+mj-ea"/>
                <a:ea typeface="+mj-ea"/>
              </a:rPr>
              <a:t>downloads</a:t>
            </a:r>
            <a:r>
              <a:rPr lang="en-US" altLang="ko-KR" sz="2000" dirty="0">
                <a:latin typeface="+mj-ea"/>
                <a:ea typeface="+mj-ea"/>
              </a:rPr>
              <a:t>/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2942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371" y="1340768"/>
            <a:ext cx="5347594" cy="495201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15205"/>
            <a:ext cx="10515600" cy="1325563"/>
          </a:xfrm>
        </p:spPr>
        <p:txBody>
          <a:bodyPr/>
          <a:lstStyle/>
          <a:p>
            <a:r>
              <a:rPr lang="ko-KR" altLang="en-US" dirty="0"/>
              <a:t>플랫폼 선택 후 다운로드</a:t>
            </a:r>
          </a:p>
        </p:txBody>
      </p:sp>
      <p:sp>
        <p:nvSpPr>
          <p:cNvPr id="5" name="타원 4"/>
          <p:cNvSpPr/>
          <p:nvPr/>
        </p:nvSpPr>
        <p:spPr>
          <a:xfrm>
            <a:off x="4339877" y="3002584"/>
            <a:ext cx="144016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356102" y="271455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플랫폼 선택</a:t>
            </a:r>
          </a:p>
        </p:txBody>
      </p:sp>
      <p:cxnSp>
        <p:nvCxnSpPr>
          <p:cNvPr id="8" name="구부러진 연결선 7"/>
          <p:cNvCxnSpPr>
            <a:stCxn id="6" idx="1"/>
            <a:endCxn id="5" idx="6"/>
          </p:cNvCxnSpPr>
          <p:nvPr/>
        </p:nvCxnSpPr>
        <p:spPr>
          <a:xfrm rot="10800000" flipV="1">
            <a:off x="5780037" y="2868441"/>
            <a:ext cx="576064" cy="278159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4511824" y="5651376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927649" y="5013177"/>
            <a:ext cx="9541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다운로드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  <p:cxnSp>
        <p:nvCxnSpPr>
          <p:cNvPr id="12" name="구부러진 연결선 11"/>
          <p:cNvCxnSpPr>
            <a:stCxn id="11" idx="2"/>
          </p:cNvCxnSpPr>
          <p:nvPr/>
        </p:nvCxnSpPr>
        <p:spPr>
          <a:xfrm rot="16200000" flipH="1">
            <a:off x="3717773" y="5007882"/>
            <a:ext cx="480980" cy="110712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6340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1504</Words>
  <Application>Microsoft Office PowerPoint</Application>
  <PresentationFormat>와이드스크린</PresentationFormat>
  <Paragraphs>458</Paragraphs>
  <Slides>46</Slides>
  <Notes>45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5" baseType="lpstr">
      <vt:lpstr>HY얕은샘물M</vt:lpstr>
      <vt:lpstr>YDVYGOStd12</vt:lpstr>
      <vt:lpstr>YDVYMjOStd12</vt:lpstr>
      <vt:lpstr>나눔고딕 ExtraBold</vt:lpstr>
      <vt:lpstr>맑은 고딕</vt:lpstr>
      <vt:lpstr>Arial</vt:lpstr>
      <vt:lpstr>Consolas</vt:lpstr>
      <vt:lpstr>Tw Cen MT</vt:lpstr>
      <vt:lpstr>Office 테마</vt:lpstr>
      <vt:lpstr>데이터베이스</vt:lpstr>
      <vt:lpstr>데이터베이스의 개념</vt:lpstr>
      <vt:lpstr>기업 내의 데이터베이스 사례</vt:lpstr>
      <vt:lpstr>관계형 데이터베이스 구조</vt:lpstr>
      <vt:lpstr>겍체지향 데이터베이스</vt:lpstr>
      <vt:lpstr>SQL과 JDBC</vt:lpstr>
      <vt:lpstr>JDBC 구조</vt:lpstr>
      <vt:lpstr>MySQL 서버 설치 : </vt:lpstr>
      <vt:lpstr>플랫폼 선택 후 다운로드</vt:lpstr>
      <vt:lpstr>Custom 타입으로 설치</vt:lpstr>
      <vt:lpstr>설치 항목 선택</vt:lpstr>
      <vt:lpstr>MySQL 서버 설정</vt:lpstr>
      <vt:lpstr>MySQL 서버의 루트 계정 암호 설정</vt:lpstr>
      <vt:lpstr>MySQL 서버를 윈도우 서비스로 등록</vt:lpstr>
      <vt:lpstr>설정 적용</vt:lpstr>
      <vt:lpstr>설치 완료</vt:lpstr>
      <vt:lpstr>MySQL Workbench를 이용한  데이터베이스 활용</vt:lpstr>
      <vt:lpstr>MySQL 서버 실행</vt:lpstr>
      <vt:lpstr>서버 접속</vt:lpstr>
      <vt:lpstr>스키마 생성</vt:lpstr>
      <vt:lpstr>스키마 생성 화면</vt:lpstr>
      <vt:lpstr>테이블 생성</vt:lpstr>
      <vt:lpstr>테이블 생성</vt:lpstr>
      <vt:lpstr>테이블 생성 결과</vt:lpstr>
      <vt:lpstr>레코드 추가</vt:lpstr>
      <vt:lpstr>레코드 추가 사례</vt:lpstr>
      <vt:lpstr>데이터 검색</vt:lpstr>
      <vt:lpstr>select 명령을 이용한 데이터 검색</vt:lpstr>
      <vt:lpstr>데이터 수정</vt:lpstr>
      <vt:lpstr>데이터 수정</vt:lpstr>
      <vt:lpstr>update 명령을 이용한 데이터 수정</vt:lpstr>
      <vt:lpstr>레코드 삭제</vt:lpstr>
      <vt:lpstr>delete 명령을 이용한 레코드 삭제</vt:lpstr>
      <vt:lpstr>자바의 JDBC 프로그래밍</vt:lpstr>
      <vt:lpstr>JDBC 프로그래밍</vt:lpstr>
      <vt:lpstr>자바 응용프로그램과 JDBC의 연결</vt:lpstr>
      <vt:lpstr>예제 1 : sampledb의 데이터베이스 연결하는 JDBC 프로그램 작성</vt:lpstr>
      <vt:lpstr>데이터베이스 사용</vt:lpstr>
      <vt:lpstr>데이터베이스 사용</vt:lpstr>
      <vt:lpstr>데이터베이스 사용(1)</vt:lpstr>
      <vt:lpstr>데이터베이스 사용(2)</vt:lpstr>
      <vt:lpstr>예제 2 : 데이터 검색과 출력</vt:lpstr>
      <vt:lpstr>예제 2 : 데이터 검색과 출력(소스 계속)</vt:lpstr>
      <vt:lpstr>데이터의 변경</vt:lpstr>
      <vt:lpstr>예제 3 : 데이터의 변경</vt:lpstr>
      <vt:lpstr>예제 3 : 데이터의 변경(소스 계속)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데이터베이스</dc:title>
  <dc:creator>Mirim</dc:creator>
  <cp:lastModifiedBy>Mirim</cp:lastModifiedBy>
  <cp:revision>3</cp:revision>
  <dcterms:created xsi:type="dcterms:W3CDTF">2019-12-09T02:13:39Z</dcterms:created>
  <dcterms:modified xsi:type="dcterms:W3CDTF">2019-12-09T02:24:05Z</dcterms:modified>
</cp:coreProperties>
</file>